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387" r:id="rId2"/>
    <p:sldId id="671" r:id="rId3"/>
    <p:sldId id="704" r:id="rId4"/>
    <p:sldId id="711" r:id="rId5"/>
    <p:sldId id="712" r:id="rId6"/>
    <p:sldId id="706" r:id="rId7"/>
    <p:sldId id="707" r:id="rId8"/>
    <p:sldId id="709" r:id="rId9"/>
    <p:sldId id="710" r:id="rId10"/>
    <p:sldId id="676" r:id="rId11"/>
    <p:sldId id="714" r:id="rId12"/>
    <p:sldId id="715" r:id="rId13"/>
    <p:sldId id="713" r:id="rId14"/>
    <p:sldId id="679" r:id="rId15"/>
    <p:sldId id="686" r:id="rId16"/>
    <p:sldId id="450" r:id="rId17"/>
    <p:sldId id="336" r:id="rId1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929292"/>
    <a:srgbClr val="FFCE33"/>
    <a:srgbClr val="696969"/>
    <a:srgbClr val="666666"/>
    <a:srgbClr val="FFCE00"/>
    <a:srgbClr val="D6C7A2"/>
    <a:srgbClr val="D2C29A"/>
    <a:srgbClr val="DED2B4"/>
    <a:srgbClr val="00183E"/>
    <a:srgbClr val="82AC4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017" autoAdjust="0"/>
    <p:restoredTop sz="94971" autoAdjust="0"/>
  </p:normalViewPr>
  <p:slideViewPr>
    <p:cSldViewPr>
      <p:cViewPr>
        <p:scale>
          <a:sx n="70" d="100"/>
          <a:sy n="70" d="100"/>
        </p:scale>
        <p:origin x="-1302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660EE-B487-495B-A18A-0A6E4736A42A}" type="datetimeFigureOut">
              <a:rPr lang="de-DE" smtClean="0"/>
              <a:pPr/>
              <a:t>10.07.2013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E809D-6B6A-452A-9C93-49836E95D25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37207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05A95BF-ECAA-48F1-ACE6-BB0639B5A148}" type="datetimeFigureOut">
              <a:rPr lang="de-DE"/>
              <a:pPr>
                <a:defRPr/>
              </a:pPr>
              <a:t>10.07.2013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5070FB-74AE-472E-8549-414838026F8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9935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5070FB-74AE-472E-8549-414838026F8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23EF-CD65-44CA-AF3D-8AE6A73C6F1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85419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23EF-CD65-44CA-AF3D-8AE6A73C6F12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8541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23EF-CD65-44CA-AF3D-8AE6A73C6F1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8541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23EF-CD65-44CA-AF3D-8AE6A73C6F12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8541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SRV01\UserShares\Fabian.Moehrke\Sonstiges\Institutsorganisation\RLI-Logo\Logos elektr. Medien\RLI_Logo_mU_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149724"/>
            <a:ext cx="1871935" cy="137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\\SRV01\UserShares\Fabian.Moehrke\Bilder\Farbverlauf RLI 1.jpg"/>
          <p:cNvPicPr>
            <a:picLocks noChangeAspect="1" noChangeArrowheads="1"/>
          </p:cNvPicPr>
          <p:nvPr userDrawn="1"/>
        </p:nvPicPr>
        <p:blipFill>
          <a:blip r:embed="rId3" cstate="print"/>
          <a:srcRect l="455"/>
          <a:stretch>
            <a:fillRect/>
          </a:stretch>
        </p:blipFill>
        <p:spPr bwMode="auto">
          <a:xfrm>
            <a:off x="395288" y="512763"/>
            <a:ext cx="8391525" cy="142875"/>
          </a:xfrm>
          <a:prstGeom prst="rect">
            <a:avLst/>
          </a:prstGeom>
          <a:gradFill rotWithShape="1">
            <a:gsLst>
              <a:gs pos="0">
                <a:srgbClr val="00183E"/>
              </a:gs>
              <a:gs pos="17000">
                <a:srgbClr val="00183E"/>
              </a:gs>
              <a:gs pos="100000">
                <a:srgbClr val="E1E8F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pic>
        <p:nvPicPr>
          <p:cNvPr id="11" name="Picture 8" descr="\\SRV01\UserShares\Fabian.Moehrke\Bilder\Farbverlauf RLI 1.jpg"/>
          <p:cNvPicPr>
            <a:picLocks noChangeAspect="1" noChangeArrowheads="1"/>
          </p:cNvPicPr>
          <p:nvPr userDrawn="1"/>
        </p:nvPicPr>
        <p:blipFill>
          <a:blip r:embed="rId4" cstate="print"/>
          <a:srcRect r="455"/>
          <a:stretch>
            <a:fillRect/>
          </a:stretch>
        </p:blipFill>
        <p:spPr bwMode="auto">
          <a:xfrm>
            <a:off x="357188" y="6215063"/>
            <a:ext cx="8391525" cy="142875"/>
          </a:xfrm>
          <a:prstGeom prst="rect">
            <a:avLst/>
          </a:prstGeom>
          <a:gradFill rotWithShape="1">
            <a:gsLst>
              <a:gs pos="0">
                <a:srgbClr val="00183E"/>
              </a:gs>
              <a:gs pos="17000">
                <a:srgbClr val="00183E"/>
              </a:gs>
              <a:gs pos="100000">
                <a:srgbClr val="E1E8F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827584" y="1772816"/>
            <a:ext cx="7959229" cy="1800200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/>
            </a:lvl1pPr>
          </a:lstStyle>
          <a:p>
            <a:pPr marL="0" indent="0" eaLnBrk="1" hangingPunct="1"/>
            <a:r>
              <a:rPr lang="de-DE" sz="4400" b="1" dirty="0" smtClean="0">
                <a:solidFill>
                  <a:srgbClr val="00183E"/>
                </a:solidFill>
                <a:latin typeface="+mj-lt"/>
                <a:cs typeface="Arial" charset="0"/>
              </a:rPr>
              <a:t/>
            </a:r>
            <a:br>
              <a:rPr lang="de-DE" sz="4400" b="1" dirty="0" smtClean="0">
                <a:solidFill>
                  <a:srgbClr val="00183E"/>
                </a:solidFill>
                <a:latin typeface="+mj-lt"/>
                <a:cs typeface="Arial" charset="0"/>
              </a:rPr>
            </a:br>
            <a:r>
              <a:rPr lang="de-DE" sz="3200" b="1" dirty="0" smtClean="0">
                <a:solidFill>
                  <a:srgbClr val="00183E"/>
                </a:solidFill>
                <a:latin typeface="+mj-lt"/>
                <a:cs typeface="Arial" charset="0"/>
              </a:rPr>
              <a:t>Titel der Präsentation</a:t>
            </a:r>
            <a:endParaRPr lang="de-DE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826192" y="4025960"/>
            <a:ext cx="5041952" cy="1500187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2200" b="1" kern="1200" dirty="0" smtClean="0">
                <a:solidFill>
                  <a:srgbClr val="666666"/>
                </a:solidFill>
                <a:latin typeface="+mj-lt"/>
                <a:ea typeface="+mj-ea"/>
                <a:cs typeface="Arial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de-DE" sz="2200" b="1" dirty="0" smtClean="0">
                <a:solidFill>
                  <a:srgbClr val="666666"/>
                </a:solidFill>
                <a:latin typeface="+mj-lt"/>
                <a:ea typeface="+mj-ea"/>
              </a:rPr>
              <a:t>Vorname Name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de-DE" sz="2200" b="1" dirty="0" smtClean="0">
                <a:solidFill>
                  <a:srgbClr val="666666"/>
                </a:solidFill>
                <a:latin typeface="+mj-lt"/>
                <a:ea typeface="+mj-ea"/>
              </a:rPr>
              <a:t>Veranstaltung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de-DE" sz="2200" b="1" dirty="0" smtClean="0">
                <a:solidFill>
                  <a:srgbClr val="666666"/>
                </a:solidFill>
                <a:latin typeface="+mj-lt"/>
                <a:ea typeface="+mj-ea"/>
              </a:rPr>
              <a:t>Ort, xx.yy.2011</a:t>
            </a:r>
          </a:p>
        </p:txBody>
      </p:sp>
    </p:spTree>
    <p:extLst>
      <p:ext uri="{BB962C8B-B14F-4D97-AF65-F5344CB8AC3E}">
        <p14:creationId xmlns:p14="http://schemas.microsoft.com/office/powerpoint/2010/main" xmlns="" val="346828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51818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51818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638607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liennummernplatzhalter 14"/>
          <p:cNvSpPr txBox="1">
            <a:spLocks/>
          </p:cNvSpPr>
          <p:nvPr userDrawn="1"/>
        </p:nvSpPr>
        <p:spPr>
          <a:xfrm>
            <a:off x="0" y="6386072"/>
            <a:ext cx="467544" cy="471928"/>
          </a:xfrm>
          <a:prstGeom prst="rect">
            <a:avLst/>
          </a:prstGeom>
          <a:solidFill>
            <a:srgbClr val="929292"/>
          </a:solidFill>
        </p:spPr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tabLst>
                <a:tab pos="85725" algn="l"/>
              </a:tabLst>
              <a:defRPr/>
            </a:pPr>
            <a:fld id="{5EC56EC4-1413-455E-84AB-DC83D6F69C5C}" type="slidenum">
              <a:rPr lang="de-DE" sz="1500" b="1" smtClean="0">
                <a:solidFill>
                  <a:schemeClr val="bg1"/>
                </a:solidFill>
                <a:latin typeface="+mn-lt"/>
              </a:rPr>
              <a:pPr algn="ctr">
                <a:tabLst>
                  <a:tab pos="85725" algn="l"/>
                </a:tabLst>
                <a:defRPr/>
              </a:pPr>
              <a:t>‹#›</a:t>
            </a:fld>
            <a:endParaRPr lang="de-DE" sz="15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886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34082"/>
          </a:xfrm>
          <a:prstGeom prst="rect">
            <a:avLst/>
          </a:prstGeo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92839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824536"/>
          </a:xfrm>
          <a:prstGeom prst="rect">
            <a:avLst/>
          </a:prstGeom>
        </p:spPr>
        <p:txBody>
          <a:bodyPr/>
          <a:lstStyle>
            <a:lvl1pPr marL="180975" indent="0">
              <a:buNone/>
              <a:defRPr sz="2400" b="1"/>
            </a:lvl1pPr>
            <a:lvl2pPr marL="446088" indent="-265113">
              <a:buFont typeface="Arial" pitchFamily="34" charset="0"/>
              <a:buChar char="•"/>
              <a:defRPr sz="2000"/>
            </a:lvl2pPr>
            <a:lvl3pPr marL="712788" indent="-266700">
              <a:buFont typeface="Symbol" pitchFamily="18" charset="2"/>
              <a:buChar char="-"/>
              <a:defRPr sz="2000"/>
            </a:lvl3pPr>
            <a:lvl4pPr marL="989013" indent="-276225">
              <a:buFont typeface="Wingdings" pitchFamily="2" charset="2"/>
              <a:buChar char="§"/>
              <a:defRPr sz="2000"/>
            </a:lvl4pPr>
            <a:lvl5pPr marL="1254125" indent="-265113">
              <a:buFont typeface="Arial" pitchFamily="34" charset="0"/>
              <a:buChar char="•"/>
              <a:defRPr sz="20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190881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2E2B0-74A2-4D6E-AB7F-8B15685A6253}" type="datetime1">
              <a:rPr lang="de-DE"/>
              <a:pPr>
                <a:defRPr/>
              </a:pPr>
              <a:t>10.07.2013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7D5E-6505-4439-AD64-110958B9FF2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54518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9486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30F3A-3EDB-4504-8178-DBC6F5AD25C8}" type="datetime1">
              <a:rPr lang="de-DE"/>
              <a:pPr>
                <a:defRPr/>
              </a:pPr>
              <a:t>10.07.2013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34C24-A2A5-45A9-8879-16A3DC7F31C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3291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7226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638607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liennummernplatzhalter 14"/>
          <p:cNvSpPr txBox="1">
            <a:spLocks/>
          </p:cNvSpPr>
          <p:nvPr userDrawn="1"/>
        </p:nvSpPr>
        <p:spPr>
          <a:xfrm>
            <a:off x="0" y="6386072"/>
            <a:ext cx="467544" cy="471928"/>
          </a:xfrm>
          <a:prstGeom prst="rect">
            <a:avLst/>
          </a:prstGeom>
          <a:solidFill>
            <a:srgbClr val="929292"/>
          </a:solidFill>
        </p:spPr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tabLst>
                <a:tab pos="85725" algn="l"/>
              </a:tabLst>
              <a:defRPr/>
            </a:pPr>
            <a:fld id="{5EC56EC4-1413-455E-84AB-DC83D6F69C5C}" type="slidenum">
              <a:rPr lang="de-DE" sz="1500" b="1" smtClean="0">
                <a:solidFill>
                  <a:schemeClr val="bg1"/>
                </a:solidFill>
                <a:latin typeface="+mn-lt"/>
              </a:rPr>
              <a:pPr algn="ctr">
                <a:tabLst>
                  <a:tab pos="85725" algn="l"/>
                </a:tabLst>
                <a:defRPr/>
              </a:pPr>
              <a:t>‹#›</a:t>
            </a:fld>
            <a:endParaRPr lang="de-DE" sz="15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391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638607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liennummernplatzhalter 14"/>
          <p:cNvSpPr txBox="1">
            <a:spLocks/>
          </p:cNvSpPr>
          <p:nvPr userDrawn="1"/>
        </p:nvSpPr>
        <p:spPr>
          <a:xfrm>
            <a:off x="0" y="6386072"/>
            <a:ext cx="467544" cy="471928"/>
          </a:xfrm>
          <a:prstGeom prst="rect">
            <a:avLst/>
          </a:prstGeom>
          <a:solidFill>
            <a:srgbClr val="929292"/>
          </a:solidFill>
        </p:spPr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tabLst>
                <a:tab pos="85725" algn="l"/>
              </a:tabLst>
              <a:defRPr/>
            </a:pPr>
            <a:fld id="{5EC56EC4-1413-455E-84AB-DC83D6F69C5C}" type="slidenum">
              <a:rPr lang="de-DE" sz="1500" b="1" smtClean="0">
                <a:solidFill>
                  <a:schemeClr val="bg1"/>
                </a:solidFill>
                <a:latin typeface="+mn-lt"/>
              </a:rPr>
              <a:pPr algn="ctr">
                <a:tabLst>
                  <a:tab pos="85725" algn="l"/>
                </a:tabLst>
                <a:defRPr/>
              </a:pPr>
              <a:t>‹#›</a:t>
            </a:fld>
            <a:endParaRPr lang="de-DE" sz="15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391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0" y="638607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liennummernplatzhalter 14"/>
          <p:cNvSpPr txBox="1">
            <a:spLocks/>
          </p:cNvSpPr>
          <p:nvPr userDrawn="1"/>
        </p:nvSpPr>
        <p:spPr>
          <a:xfrm>
            <a:off x="0" y="6386072"/>
            <a:ext cx="467544" cy="471928"/>
          </a:xfrm>
          <a:prstGeom prst="rect">
            <a:avLst/>
          </a:prstGeom>
          <a:solidFill>
            <a:srgbClr val="929292"/>
          </a:solidFill>
        </p:spPr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tabLst>
                <a:tab pos="85725" algn="l"/>
              </a:tabLst>
              <a:defRPr/>
            </a:pPr>
            <a:fld id="{5EC56EC4-1413-455E-84AB-DC83D6F69C5C}" type="slidenum">
              <a:rPr lang="de-DE" sz="1500" b="1" smtClean="0">
                <a:solidFill>
                  <a:schemeClr val="bg1"/>
                </a:solidFill>
                <a:latin typeface="+mn-lt"/>
              </a:rPr>
              <a:pPr algn="ctr">
                <a:tabLst>
                  <a:tab pos="85725" algn="l"/>
                </a:tabLst>
                <a:defRPr/>
              </a:pPr>
              <a:t>‹#›</a:t>
            </a:fld>
            <a:endParaRPr lang="de-DE" sz="15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Fußzeilenplatzhalter 15"/>
          <p:cNvSpPr txBox="1">
            <a:spLocks/>
          </p:cNvSpPr>
          <p:nvPr userDrawn="1"/>
        </p:nvSpPr>
        <p:spPr>
          <a:xfrm>
            <a:off x="451183" y="6386400"/>
            <a:ext cx="4968800" cy="4590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de-DE" sz="1200" b="1" dirty="0" smtClean="0">
                <a:solidFill>
                  <a:srgbClr val="929292"/>
                </a:solidFill>
                <a:latin typeface="+mn-lt"/>
              </a:rPr>
              <a:t>Country Ranking</a:t>
            </a:r>
            <a:r>
              <a:rPr lang="de-DE" sz="1200" b="1" baseline="0" dirty="0" smtClean="0">
                <a:solidFill>
                  <a:srgbClr val="929292"/>
                </a:solidFill>
                <a:latin typeface="+mn-lt"/>
              </a:rPr>
              <a:t> </a:t>
            </a:r>
            <a:r>
              <a:rPr lang="de-DE" sz="1200" b="1" baseline="0" dirty="0" err="1" smtClean="0">
                <a:solidFill>
                  <a:srgbClr val="929292"/>
                </a:solidFill>
                <a:latin typeface="+mn-lt"/>
              </a:rPr>
              <a:t>for</a:t>
            </a:r>
            <a:r>
              <a:rPr lang="de-DE" sz="1200" b="1" baseline="0" dirty="0" smtClean="0">
                <a:solidFill>
                  <a:srgbClr val="929292"/>
                </a:solidFill>
                <a:latin typeface="+mn-lt"/>
              </a:rPr>
              <a:t> RE </a:t>
            </a:r>
            <a:r>
              <a:rPr lang="de-DE" sz="1200" b="1" baseline="0" dirty="0" err="1" smtClean="0">
                <a:solidFill>
                  <a:srgbClr val="929292"/>
                </a:solidFill>
                <a:latin typeface="+mn-lt"/>
              </a:rPr>
              <a:t>based</a:t>
            </a:r>
            <a:r>
              <a:rPr lang="de-DE" sz="1200" b="1" baseline="0" dirty="0" smtClean="0">
                <a:solidFill>
                  <a:srgbClr val="929292"/>
                </a:solidFill>
                <a:latin typeface="+mn-lt"/>
              </a:rPr>
              <a:t> Mini-</a:t>
            </a:r>
            <a:r>
              <a:rPr lang="de-DE" sz="1200" b="1" baseline="0" dirty="0" err="1" smtClean="0">
                <a:solidFill>
                  <a:srgbClr val="929292"/>
                </a:solidFill>
                <a:latin typeface="+mn-lt"/>
              </a:rPr>
              <a:t>Grids</a:t>
            </a:r>
            <a:r>
              <a:rPr lang="de-DE" sz="1200" b="1" baseline="0" dirty="0" smtClean="0">
                <a:solidFill>
                  <a:srgbClr val="929292"/>
                </a:solidFill>
                <a:latin typeface="+mn-lt"/>
              </a:rPr>
              <a:t> </a:t>
            </a:r>
            <a:r>
              <a:rPr lang="de-DE" sz="1200" b="1" baseline="0" dirty="0" err="1" smtClean="0">
                <a:solidFill>
                  <a:srgbClr val="929292"/>
                </a:solidFill>
                <a:latin typeface="+mn-lt"/>
              </a:rPr>
              <a:t>providing</a:t>
            </a:r>
            <a:r>
              <a:rPr lang="de-DE" sz="1200" b="1" baseline="0" dirty="0" smtClean="0">
                <a:solidFill>
                  <a:srgbClr val="929292"/>
                </a:solidFill>
                <a:latin typeface="+mn-lt"/>
              </a:rPr>
              <a:t> rural off-</a:t>
            </a:r>
            <a:r>
              <a:rPr lang="de-DE" sz="1200" b="1" baseline="0" dirty="0" err="1" smtClean="0">
                <a:solidFill>
                  <a:srgbClr val="929292"/>
                </a:solidFill>
                <a:latin typeface="+mn-lt"/>
              </a:rPr>
              <a:t>grid</a:t>
            </a:r>
            <a:r>
              <a:rPr lang="de-DE" sz="1200" b="1" baseline="0" dirty="0" smtClean="0">
                <a:solidFill>
                  <a:srgbClr val="929292"/>
                </a:solidFill>
                <a:latin typeface="+mn-lt"/>
              </a:rPr>
              <a:t> </a:t>
            </a:r>
            <a:r>
              <a:rPr lang="de-DE" sz="1200" b="1" baseline="0" dirty="0" err="1" smtClean="0">
                <a:solidFill>
                  <a:srgbClr val="929292"/>
                </a:solidFill>
                <a:latin typeface="+mn-lt"/>
              </a:rPr>
              <a:t>Electrification</a:t>
            </a:r>
            <a:endParaRPr lang="de-DE" sz="1200" b="1" dirty="0" smtClean="0">
              <a:solidFill>
                <a:srgbClr val="929292"/>
              </a:solidFill>
              <a:latin typeface="+mn-lt"/>
            </a:endParaRPr>
          </a:p>
          <a:p>
            <a:pPr>
              <a:defRPr/>
            </a:pPr>
            <a:r>
              <a:rPr lang="de-DE" sz="1200" b="1" dirty="0" smtClean="0">
                <a:solidFill>
                  <a:srgbClr val="929292"/>
                </a:solidFill>
                <a:latin typeface="+mn-lt"/>
              </a:rPr>
              <a:t>Christian Breyer ► christian.breyer@rl-institut.de</a:t>
            </a:r>
            <a:endParaRPr lang="en-US" sz="1200" b="1" dirty="0" smtClean="0">
              <a:solidFill>
                <a:srgbClr val="929292"/>
              </a:solidFill>
              <a:latin typeface="+mn-lt"/>
            </a:endParaRPr>
          </a:p>
        </p:txBody>
      </p:sp>
      <p:pic>
        <p:nvPicPr>
          <p:cNvPr id="11" name="Picture 2" descr="\\SRV01\UserShares\Fabian.Moehrke\Sonstiges\Institutsorganisation\RLI-Logo\Logos elektr. Medien\RLI_Logo_mU_RGB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9808" y="267206"/>
            <a:ext cx="1008062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\\SRV01\UserShares\Fabian.Moehrke\Bilder\Farbverlauf RLI 1.jpg"/>
          <p:cNvPicPr>
            <a:picLocks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03648" y="930276"/>
            <a:ext cx="7740352" cy="144462"/>
          </a:xfrm>
          <a:prstGeom prst="rect">
            <a:avLst/>
          </a:prstGeom>
          <a:gradFill flip="none" rotWithShape="1">
            <a:gsLst>
              <a:gs pos="17000">
                <a:srgbClr val="00183E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9" r:id="rId8"/>
    <p:sldLayoutId id="2147483690" r:id="rId9"/>
    <p:sldLayoutId id="2147483692" r:id="rId10"/>
    <p:sldLayoutId id="2147483699" r:id="rId11"/>
    <p:sldLayoutId id="2147483700" r:id="rId12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 err="1" smtClean="0"/>
              <a:t>Comprehensive</a:t>
            </a:r>
            <a:r>
              <a:rPr lang="de-DE" sz="2800" b="1" dirty="0" smtClean="0"/>
              <a:t> Country Ranking </a:t>
            </a:r>
            <a:r>
              <a:rPr lang="de-DE" sz="2800" b="1" dirty="0" err="1" smtClean="0"/>
              <a:t>for</a:t>
            </a:r>
            <a:r>
              <a:rPr lang="de-DE" sz="2800" b="1" dirty="0" smtClean="0"/>
              <a:t> </a:t>
            </a:r>
            <a:br>
              <a:rPr lang="de-DE" sz="2800" b="1" dirty="0" smtClean="0"/>
            </a:br>
            <a:r>
              <a:rPr lang="de-DE" sz="2800" b="1" dirty="0" err="1" smtClean="0"/>
              <a:t>Renewable</a:t>
            </a:r>
            <a:r>
              <a:rPr lang="de-DE" sz="2800" b="1" dirty="0" smtClean="0"/>
              <a:t> Energy </a:t>
            </a:r>
            <a:r>
              <a:rPr lang="de-DE" sz="2800" b="1" dirty="0" err="1" smtClean="0"/>
              <a:t>Based</a:t>
            </a:r>
            <a:r>
              <a:rPr lang="de-DE" sz="2800" b="1" dirty="0" smtClean="0"/>
              <a:t> Mini-</a:t>
            </a:r>
            <a:r>
              <a:rPr lang="de-DE" sz="2800" b="1" dirty="0" err="1" smtClean="0"/>
              <a:t>Grids</a:t>
            </a:r>
            <a:r>
              <a:rPr lang="de-DE" sz="2800" b="1" dirty="0" smtClean="0"/>
              <a:t> </a:t>
            </a:r>
            <a:br>
              <a:rPr lang="de-DE" sz="2800" b="1" dirty="0" smtClean="0"/>
            </a:br>
            <a:r>
              <a:rPr lang="de-DE" sz="2800" b="1" dirty="0" smtClean="0"/>
              <a:t>Providing Rural Off-</a:t>
            </a:r>
            <a:r>
              <a:rPr lang="de-DE" sz="2800" b="1" dirty="0" err="1" smtClean="0"/>
              <a:t>Grid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Electrification</a:t>
            </a:r>
            <a:endParaRPr lang="de-DE" sz="2800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528" y="4025960"/>
            <a:ext cx="5832648" cy="1500187"/>
          </a:xfrm>
        </p:spPr>
        <p:txBody>
          <a:bodyPr/>
          <a:lstStyle/>
          <a:p>
            <a:r>
              <a:rPr lang="de-DE" dirty="0" smtClean="0"/>
              <a:t>A.-K. Gerlach, E. Gaudchau, C. Cader, </a:t>
            </a:r>
            <a:r>
              <a:rPr lang="de-DE" u="sng" dirty="0" err="1" smtClean="0"/>
              <a:t>Ch</a:t>
            </a:r>
            <a:r>
              <a:rPr lang="de-DE" u="sng" dirty="0" smtClean="0"/>
              <a:t>. Breyer</a:t>
            </a:r>
          </a:p>
          <a:p>
            <a:r>
              <a:rPr lang="fr-FR" sz="2000" dirty="0" smtClean="0"/>
              <a:t>2</a:t>
            </a:r>
            <a:r>
              <a:rPr lang="fr-FR" sz="2000" baseline="30000" dirty="0" smtClean="0"/>
              <a:t>nd</a:t>
            </a:r>
            <a:r>
              <a:rPr lang="fr-FR" sz="2000" dirty="0" smtClean="0"/>
              <a:t> International </a:t>
            </a:r>
            <a:r>
              <a:rPr lang="fr-FR" sz="2000" dirty="0" err="1"/>
              <a:t>Conference</a:t>
            </a:r>
            <a:r>
              <a:rPr lang="fr-FR" sz="2000" dirty="0"/>
              <a:t> on Micro Perspectives</a:t>
            </a:r>
          </a:p>
          <a:p>
            <a:r>
              <a:rPr lang="en-US" sz="2000" dirty="0"/>
              <a:t>for Decentralized Energy Supply, 2013</a:t>
            </a:r>
          </a:p>
          <a:p>
            <a:r>
              <a:rPr lang="en-US" sz="2000" dirty="0"/>
              <a:t>Berlin, </a:t>
            </a:r>
            <a:r>
              <a:rPr lang="en-US" sz="2000" dirty="0" smtClean="0"/>
              <a:t>February 28, </a:t>
            </a:r>
            <a:r>
              <a:rPr lang="en-US" sz="2000" dirty="0"/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xmlns="" val="24872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31540" y="2456892"/>
            <a:ext cx="8454958" cy="4016484"/>
            <a:chOff x="509530" y="1139827"/>
            <a:chExt cx="8069320" cy="4016484"/>
          </a:xfrm>
        </p:grpSpPr>
        <p:sp>
          <p:nvSpPr>
            <p:cNvPr id="8" name="Textfeld 7"/>
            <p:cNvSpPr txBox="1"/>
            <p:nvPr/>
          </p:nvSpPr>
          <p:spPr>
            <a:xfrm>
              <a:off x="1208631" y="1139827"/>
              <a:ext cx="7370219" cy="4016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tabLst>
                  <a:tab pos="5915025" algn="l"/>
                </a:tabLst>
              </a:pPr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A: </a:t>
              </a:r>
              <a:r>
                <a:rPr lang="de-DE" b="1" dirty="0" err="1" smtClean="0">
                  <a:latin typeface="Arial" pitchFamily="34" charset="0"/>
                  <a:cs typeface="Arial" pitchFamily="34" charset="0"/>
                </a:rPr>
                <a:t>market</a:t>
              </a:r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 potential</a:t>
              </a: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electrification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rate 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[World Bank, IEA, UNDP]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		</a:t>
              </a: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ural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population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without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access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electricity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[</a:t>
              </a:r>
              <a:r>
                <a:rPr lang="de-DE" sz="1400" dirty="0" err="1" smtClean="0">
                  <a:latin typeface="Arial" pitchFamily="34" charset="0"/>
                  <a:cs typeface="Arial" pitchFamily="34" charset="0"/>
                </a:rPr>
                <a:t>calculated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] </a:t>
              </a:r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>
                  <a:latin typeface="Arial" pitchFamily="34" charset="0"/>
                  <a:cs typeface="Arial" pitchFamily="34" charset="0"/>
                </a:rPr>
                <a:t>p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ump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price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for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diesel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fuel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[World Bank]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	  	</a:t>
              </a:r>
            </a:p>
            <a:p>
              <a:pPr>
                <a:lnSpc>
                  <a:spcPct val="150000"/>
                </a:lnSpc>
                <a:tabLst>
                  <a:tab pos="5915025" algn="l"/>
                </a:tabLst>
              </a:pPr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B: </a:t>
              </a:r>
              <a:r>
                <a:rPr lang="de-DE" b="1" dirty="0" err="1" smtClean="0">
                  <a:latin typeface="Arial" pitchFamily="34" charset="0"/>
                  <a:cs typeface="Arial" pitchFamily="34" charset="0"/>
                </a:rPr>
                <a:t>political</a:t>
              </a:r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b="1" dirty="0" err="1" smtClean="0">
                  <a:latin typeface="Arial" pitchFamily="34" charset="0"/>
                  <a:cs typeface="Arial" pitchFamily="34" charset="0"/>
                </a:rPr>
                <a:t>and</a:t>
              </a:r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b="1" dirty="0" err="1" smtClean="0">
                  <a:latin typeface="Arial" pitchFamily="34" charset="0"/>
                  <a:cs typeface="Arial" pitchFamily="34" charset="0"/>
                </a:rPr>
                <a:t>financial</a:t>
              </a:r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b="1" dirty="0" err="1" smtClean="0">
                  <a:latin typeface="Arial" pitchFamily="34" charset="0"/>
                  <a:cs typeface="Arial" pitchFamily="34" charset="0"/>
                </a:rPr>
                <a:t>environment</a:t>
              </a:r>
              <a:endParaRPr lang="de-DE" b="1" dirty="0" smtClean="0">
                <a:latin typeface="Arial" pitchFamily="34" charset="0"/>
                <a:cs typeface="Arial" pitchFamily="34" charset="0"/>
              </a:endParaRP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 err="1">
                  <a:latin typeface="Arial" pitchFamily="34" charset="0"/>
                  <a:cs typeface="Arial" pitchFamily="34" charset="0"/>
                </a:rPr>
                <a:t>p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olitical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stability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[World Bank]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	  	</a:t>
              </a: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corruption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perceptions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index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[</a:t>
              </a:r>
              <a:r>
                <a:rPr lang="de-DE" sz="1400" dirty="0" err="1" smtClean="0">
                  <a:latin typeface="Arial" pitchFamily="34" charset="0"/>
                  <a:cs typeface="Arial" pitchFamily="34" charset="0"/>
                </a:rPr>
                <a:t>Transparency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err="1" smtClean="0">
                  <a:latin typeface="Arial" pitchFamily="34" charset="0"/>
                  <a:cs typeface="Arial" pitchFamily="34" charset="0"/>
                </a:rPr>
                <a:t>Int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]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	</a:t>
              </a: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 err="1">
                  <a:latin typeface="Arial" pitchFamily="34" charset="0"/>
                  <a:cs typeface="Arial" pitchFamily="34" charset="0"/>
                </a:rPr>
                <a:t>i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nflation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[</a:t>
              </a:r>
              <a:r>
                <a:rPr lang="de-DE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World Bank</a:t>
              </a:r>
              <a:r>
                <a:rPr lang="de-DE" sz="1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]</a:t>
              </a:r>
              <a:r>
                <a:rPr lang="de-DE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	 	</a:t>
              </a:r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pPr marL="1200150" lvl="2" indent="-211138">
                <a:lnSpc>
                  <a:spcPct val="150000"/>
                </a:lnSpc>
                <a:buFont typeface="Arial" pitchFamily="34" charset="0"/>
                <a:buChar char="•"/>
                <a:tabLst>
                  <a:tab pos="5915025" algn="l"/>
                </a:tabLst>
              </a:pP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ease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of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doing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business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index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[World Bank]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	</a:t>
              </a:r>
              <a:r>
                <a:rPr lang="de-DE" sz="2000" dirty="0" smtClean="0">
                  <a:latin typeface="Arial" pitchFamily="34" charset="0"/>
                  <a:cs typeface="Arial" pitchFamily="34" charset="0"/>
                </a:rPr>
                <a:t>	</a:t>
              </a:r>
              <a:endParaRPr lang="de-DE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1478791" y="2061556"/>
              <a:ext cx="652743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50 %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1478791" y="1654626"/>
              <a:ext cx="652743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0 %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496491" y="3285692"/>
              <a:ext cx="652743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15 %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1496492" y="3717740"/>
              <a:ext cx="652743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20 %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501037" y="4135270"/>
              <a:ext cx="654651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15 %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496494" y="4581836"/>
              <a:ext cx="652743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50 %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1472339" y="2493604"/>
              <a:ext cx="652743" cy="338554"/>
            </a:xfrm>
            <a:prstGeom prst="rect">
              <a:avLst/>
            </a:prstGeom>
            <a:solidFill>
              <a:srgbClr val="F3B70D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latin typeface="Arial" pitchFamily="34" charset="0"/>
                  <a:cs typeface="Arial" pitchFamily="34" charset="0"/>
                </a:rPr>
                <a:t>20 %</a:t>
              </a:r>
              <a:endParaRPr 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09530" y="1268760"/>
              <a:ext cx="622971" cy="33855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40 %</a:t>
              </a:r>
              <a:endParaRPr lang="de-DE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09530" y="2889648"/>
              <a:ext cx="622971" cy="33855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0 %</a:t>
              </a:r>
              <a:endParaRPr lang="de-DE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414000" y="1198493"/>
            <a:ext cx="8526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Arial" pitchFamily="34" charset="0"/>
                <a:cs typeface="Arial" pitchFamily="34" charset="0"/>
              </a:rPr>
              <a:t>c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omparative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evaluation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target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countries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based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on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statistic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data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regard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market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potential plus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political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financial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environment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b="1" dirty="0" err="1" smtClean="0">
                <a:latin typeface="Arial" pitchFamily="34" charset="0"/>
                <a:cs typeface="Arial" pitchFamily="34" charset="0"/>
              </a:rPr>
              <a:t>used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criteria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weighting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factors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: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itel 2"/>
          <p:cNvSpPr txBox="1">
            <a:spLocks/>
          </p:cNvSpPr>
          <p:nvPr/>
        </p:nvSpPr>
        <p:spPr>
          <a:xfrm>
            <a:off x="1403648" y="274638"/>
            <a:ext cx="774035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err="1" smtClean="0"/>
              <a:t>Comparative</a:t>
            </a:r>
            <a:r>
              <a:rPr lang="de-DE" sz="2800" b="1" dirty="0" smtClean="0"/>
              <a:t> Country Ranking: </a:t>
            </a:r>
            <a:r>
              <a:rPr lang="de-DE" sz="2800" b="1" dirty="0" err="1" smtClean="0"/>
              <a:t>Criteria</a:t>
            </a:r>
            <a:r>
              <a:rPr lang="de-DE" sz="2800" b="1" dirty="0" smtClean="0"/>
              <a:t> and </a:t>
            </a:r>
            <a:r>
              <a:rPr lang="de-DE" sz="2800" b="1" dirty="0" err="1" smtClean="0"/>
              <a:t>Weighting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xmlns="" val="4188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feld 58"/>
          <p:cNvSpPr txBox="1"/>
          <p:nvPr/>
        </p:nvSpPr>
        <p:spPr>
          <a:xfrm>
            <a:off x="1437300" y="5238830"/>
            <a:ext cx="7543402" cy="106029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42900" lvl="1" indent="-342900">
              <a:lnSpc>
                <a:spcPct val="125000"/>
              </a:lnSpc>
              <a:spcBef>
                <a:spcPct val="20000"/>
              </a:spcBef>
              <a:buClr>
                <a:srgbClr val="C00000"/>
              </a:buClr>
              <a:buFont typeface="Webdings"/>
              <a:buChar char="8"/>
            </a:pPr>
            <a:r>
              <a:rPr lang="en-US" sz="17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Good political and financial environment combined with high electrification needs are to be found especially in South and East Africa.</a:t>
            </a:r>
          </a:p>
        </p:txBody>
      </p:sp>
      <p:sp>
        <p:nvSpPr>
          <p:cNvPr id="69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err="1" smtClean="0"/>
              <a:t>Results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of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Country Ranking: All </a:t>
            </a:r>
            <a:r>
              <a:rPr lang="de-DE" sz="2800" b="1" dirty="0" err="1"/>
              <a:t>C</a:t>
            </a:r>
            <a:r>
              <a:rPr lang="de-DE" sz="2800" b="1" dirty="0" err="1" smtClean="0"/>
              <a:t>riteria</a:t>
            </a:r>
            <a:endParaRPr lang="de-DE" sz="2800" b="1" dirty="0"/>
          </a:p>
        </p:txBody>
      </p:sp>
      <p:pic>
        <p:nvPicPr>
          <p:cNvPr id="63" name="Grafik 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13814"/>
            <a:ext cx="9084466" cy="373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Grafik 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9673888"/>
            <a:ext cx="18415000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105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err="1" smtClean="0"/>
              <a:t>Results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of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Country Ranking: Sub-</a:t>
            </a:r>
            <a:r>
              <a:rPr lang="de-DE" sz="2800" b="1" dirty="0" err="1" smtClean="0"/>
              <a:t>Criteria</a:t>
            </a:r>
            <a:endParaRPr lang="de-DE" sz="2800" b="1" dirty="0"/>
          </a:p>
        </p:txBody>
      </p:sp>
      <p:pic>
        <p:nvPicPr>
          <p:cNvPr id="4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95" t="7684" r="1511" b="22459"/>
          <a:stretch>
            <a:fillRect/>
          </a:stretch>
        </p:blipFill>
        <p:spPr bwMode="auto">
          <a:xfrm>
            <a:off x="0" y="1197414"/>
            <a:ext cx="6001665" cy="2735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63" t="7329" r="1341" b="23265"/>
          <a:stretch>
            <a:fillRect/>
          </a:stretch>
        </p:blipFill>
        <p:spPr bwMode="auto">
          <a:xfrm>
            <a:off x="2690185" y="3933056"/>
            <a:ext cx="6453816" cy="292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18735" y="4221088"/>
            <a:ext cx="2890815" cy="369332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Market Potential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55576" y="5661248"/>
            <a:ext cx="2671997" cy="646331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Political and Financial Environment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01665" y="1231766"/>
            <a:ext cx="2962823" cy="2308324"/>
          </a:xfrm>
          <a:prstGeom prst="rect">
            <a:avLst/>
          </a:prstGeom>
        </p:spPr>
        <p:txBody>
          <a:bodyPr wrap="square" rtlCol="0" anchor="t" anchorCtr="0">
            <a:spAutoFit/>
          </a:bodyPr>
          <a:lstStyle/>
          <a:p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Key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insight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most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top countries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market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potential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show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low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ranking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political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and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financial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environment</a:t>
            </a:r>
            <a:endParaRPr lang="de-DE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and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vice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verca</a:t>
            </a:r>
            <a:endParaRPr lang="de-DE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77800" indent="-177800"/>
            <a:endParaRPr lang="de-DE" dirty="0" err="1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9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7335154"/>
              </p:ext>
            </p:extLst>
          </p:nvPr>
        </p:nvGraphicFramePr>
        <p:xfrm>
          <a:off x="107505" y="1638481"/>
          <a:ext cx="8928994" cy="4712367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450202"/>
                <a:gridCol w="1350604"/>
                <a:gridCol w="1200537"/>
                <a:gridCol w="1500671"/>
                <a:gridCol w="2025905"/>
                <a:gridCol w="1275570"/>
                <a:gridCol w="1125505"/>
              </a:tblGrid>
              <a:tr h="76108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rank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electrification rate [%]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rural population </a:t>
                      </a:r>
                    </a:p>
                    <a:p>
                      <a:pPr marL="0" algn="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without access</a:t>
                      </a:r>
                    </a:p>
                    <a:p>
                      <a:pPr marL="0" algn="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electricity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worldwide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governance indicators: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political stability [%]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pump price for diesel fuel [USD/liter]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8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GDP per capita [USD]</a:t>
                      </a:r>
                      <a:endParaRPr lang="en-US" sz="18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dirty="0" smtClean="0">
                          <a:effectLst/>
                        </a:rPr>
                        <a:t>1</a:t>
                      </a:r>
                      <a:endParaRPr lang="en-US" sz="16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Rwanda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r" fontAlgn="b">
                        <a:tabLst/>
                      </a:pPr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8.5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kern="1200" dirty="0" smtClean="0">
                          <a:effectLst/>
                        </a:rPr>
                        <a:t>41.5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1.62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2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r>
                        <a:rPr lang="de-DE" sz="16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Zambia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8.0 </a:t>
                      </a:r>
                      <a:r>
                        <a:rPr lang="de-DE" sz="16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de-DE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63.7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1.52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1,250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3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South</a:t>
                      </a:r>
                      <a:r>
                        <a:rPr lang="en-US" sz="1600" u="none" strike="noStrike" baseline="0" noProof="0" dirty="0" smtClean="0">
                          <a:effectLst/>
                        </a:rPr>
                        <a:t> Africa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8.6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kern="1200" dirty="0" smtClean="0">
                          <a:effectLst/>
                        </a:rPr>
                        <a:t>44.3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1.14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7,280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4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Botswana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78.3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0.97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7,400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Namibia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kern="1200" dirty="0" smtClean="0">
                          <a:effectLst/>
                        </a:rPr>
                        <a:t>71.7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1.09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5,330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6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Ghana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9.1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47.6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1,320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7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Kenya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29.9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kern="1200" dirty="0" smtClean="0">
                          <a:effectLst/>
                        </a:rPr>
                        <a:t>13.7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1.27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8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 smtClean="0">
                          <a:effectLst/>
                        </a:rPr>
                        <a:t>Uganda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27.8 </a:t>
                      </a:r>
                      <a:r>
                        <a:rPr lang="en-US" sz="1600" u="none" strike="noStrike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en-US" sz="16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kern="1200" dirty="0" smtClean="0">
                          <a:effectLst/>
                        </a:rPr>
                        <a:t>15.6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9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</a:t>
                      </a:r>
                      <a:r>
                        <a:rPr lang="de-DE" sz="14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Republic</a:t>
                      </a:r>
                      <a:r>
                        <a:rPr lang="de-D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Tanzania</a:t>
                      </a:r>
                      <a:endParaRPr lang="de-DE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32.3</a:t>
                      </a:r>
                      <a:r>
                        <a:rPr lang="de-DE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u="none" strike="noStrike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de-DE" sz="1600" u="none" strike="noStrike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45.8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1.19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847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noProof="0" smtClean="0">
                          <a:effectLst/>
                        </a:rPr>
                        <a:t>10</a:t>
                      </a:r>
                      <a:endParaRPr lang="en-US" sz="1600" u="none" strike="noStrike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Peru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5.9 </a:t>
                      </a:r>
                      <a:r>
                        <a:rPr lang="de-DE" sz="16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20.3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5,400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51520" y="119675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>
                <a:latin typeface="+mn-lt"/>
              </a:rPr>
              <a:t>t</a:t>
            </a:r>
            <a:r>
              <a:rPr lang="de-DE" sz="2400" u="sng" dirty="0" smtClean="0">
                <a:latin typeface="+mn-lt"/>
              </a:rPr>
              <a:t>op 10 countries:</a:t>
            </a:r>
            <a:endParaRPr lang="de-DE" dirty="0" smtClean="0">
              <a:latin typeface="+mn-lt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34082"/>
          </a:xfrm>
        </p:spPr>
        <p:txBody>
          <a:bodyPr/>
          <a:lstStyle/>
          <a:p>
            <a:r>
              <a:rPr lang="de-DE" sz="2800" dirty="0" err="1" smtClean="0"/>
              <a:t>Results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Country </a:t>
            </a:r>
            <a:r>
              <a:rPr lang="de-DE" sz="2800" dirty="0"/>
              <a:t>Ranking</a:t>
            </a:r>
          </a:p>
        </p:txBody>
      </p:sp>
    </p:spTree>
    <p:extLst>
      <p:ext uri="{BB962C8B-B14F-4D97-AF65-F5344CB8AC3E}">
        <p14:creationId xmlns:p14="http://schemas.microsoft.com/office/powerpoint/2010/main" xmlns="" val="142237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22" t="23486" r="32976" b="20681"/>
          <a:stretch/>
        </p:blipFill>
        <p:spPr>
          <a:xfrm>
            <a:off x="499064" y="1448780"/>
            <a:ext cx="7889360" cy="4837814"/>
          </a:xfrm>
          <a:prstGeom prst="rect">
            <a:avLst/>
          </a:prstGeom>
        </p:spPr>
      </p:pic>
      <p:cxnSp>
        <p:nvCxnSpPr>
          <p:cNvPr id="8" name="Gerade Verbindung 7"/>
          <p:cNvCxnSpPr>
            <a:stCxn id="2" idx="7"/>
          </p:cNvCxnSpPr>
          <p:nvPr/>
        </p:nvCxnSpPr>
        <p:spPr>
          <a:xfrm flipH="1" flipV="1">
            <a:off x="5148065" y="2312876"/>
            <a:ext cx="1683171" cy="12994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>
            <a:stCxn id="2" idx="4"/>
          </p:cNvCxnSpPr>
          <p:nvPr/>
        </p:nvCxnSpPr>
        <p:spPr>
          <a:xfrm flipH="1">
            <a:off x="4608004" y="3731316"/>
            <a:ext cx="2167313" cy="3817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llipse 1"/>
          <p:cNvSpPr/>
          <p:nvPr/>
        </p:nvSpPr>
        <p:spPr>
          <a:xfrm>
            <a:off x="6696236" y="3591919"/>
            <a:ext cx="158162" cy="1393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30" name="Picture 6" descr="C:\Users\ann-katrin.gerlach\AppData\Local\Microsoft\Windows\Temporary Internet Files\Content.IE5\K0O7W0UI\MC9003357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3868" y="2098489"/>
            <a:ext cx="3162677" cy="353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File:Rw-ma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3332" y="2577927"/>
            <a:ext cx="1081303" cy="115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smtClean="0"/>
              <a:t>Rwanda – </a:t>
            </a:r>
            <a:r>
              <a:rPr lang="de-DE" sz="2800" b="1" dirty="0" err="1" smtClean="0"/>
              <a:t>no</a:t>
            </a:r>
            <a:r>
              <a:rPr lang="de-DE" sz="2800" b="1" dirty="0" smtClean="0"/>
              <a:t> 1 Country in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Ranking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xmlns="" val="17604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395537" y="1902695"/>
            <a:ext cx="6696744" cy="429861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	in general: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large market size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very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good financial environment for foreign investors</a:t>
            </a:r>
            <a:endParaRPr lang="en-US" sz="1600" dirty="0" smtClean="0">
              <a:latin typeface="Arial" pitchFamily="34" charset="0"/>
              <a:ea typeface="SMA Futura Global" pitchFamily="2" charset="-128"/>
              <a:cs typeface="Arial" pitchFamily="34" charset="0"/>
            </a:endParaRP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defTabSz="361950">
              <a:tabLst>
                <a:tab pos="0" algn="l"/>
              </a:tabLst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	energy sector: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urgent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needs to expand capacities, much imports, high tariffs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target: 1,000 MW electric power capacity in 2017 (90 MW in 2011) 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investment in energy production with methane gas (large </a:t>
            </a:r>
            <a:b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potential in lake Kivu), hydro power, geothermal and solar power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ea typeface="SMA Futura Global" pitchFamily="2" charset="-128"/>
              <a:cs typeface="Arial" pitchFamily="34" charset="0"/>
            </a:endParaRPr>
          </a:p>
          <a:p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</a:tabLs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in terms of renewable based mini-grids: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very low rural electrification rate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independent power producer are allowed to work on- or off-grid</a:t>
            </a:r>
          </a:p>
          <a:p>
            <a:pPr marL="534988" lvl="1" indent="-173038"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“social tariffs need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to be put in place to cater for the affordability of rural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citizens”</a:t>
            </a:r>
            <a:endParaRPr lang="de-DE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95536" y="1160748"/>
            <a:ext cx="748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 pitchFamily="34" charset="0"/>
                <a:cs typeface="Arial" pitchFamily="34" charset="0"/>
              </a:rPr>
              <a:t>f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ocussing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energy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sector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rural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electrification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investment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possibilities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193587" y="5964273"/>
            <a:ext cx="18069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de-DE" sz="900" dirty="0" err="1" smtClean="0">
                <a:latin typeface="Arial" pitchFamily="34" charset="0"/>
                <a:cs typeface="Arial" pitchFamily="34" charset="0"/>
              </a:rPr>
              <a:t>pictures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sz="900" dirty="0" err="1" smtClean="0">
                <a:latin typeface="Arial" pitchFamily="34" charset="0"/>
                <a:cs typeface="Arial" pitchFamily="34" charset="0"/>
              </a:rPr>
              <a:t>Wikimedia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dirty="0" err="1" smtClean="0">
                <a:latin typeface="Arial" pitchFamily="34" charset="0"/>
                <a:cs typeface="Arial" pitchFamily="34" charset="0"/>
              </a:rPr>
              <a:t>Commons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]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Peru on the globe (South America centered)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878430"/>
            <a:ext cx="1327260" cy="13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File:Rw-ma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52084"/>
            <a:ext cx="1874884" cy="199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ile:LocationRwanda.sv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08" r="19479"/>
          <a:stretch/>
        </p:blipFill>
        <p:spPr bwMode="auto">
          <a:xfrm>
            <a:off x="7096756" y="3834479"/>
            <a:ext cx="1870407" cy="1371211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Flagge Ruand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2117" y="5274504"/>
            <a:ext cx="945046" cy="63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File:LocationRwanda.sv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08" t="63402" r="70538" b="3831"/>
          <a:stretch/>
        </p:blipFill>
        <p:spPr bwMode="auto">
          <a:xfrm>
            <a:off x="7092280" y="4378386"/>
            <a:ext cx="810527" cy="83236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smtClean="0"/>
              <a:t>Rwanda – Summary Country Profile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xmlns="" val="16553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Summary</a:t>
            </a: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179388" y="1916832"/>
            <a:ext cx="8964612" cy="265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l">
              <a:spcBef>
                <a:spcPts val="900"/>
              </a:spcBef>
              <a:buFontTx/>
              <a:buChar char="•"/>
              <a:defRPr/>
            </a:pPr>
            <a:r>
              <a:rPr lang="de-DE" sz="2400" b="1" dirty="0" err="1" smtClean="0">
                <a:latin typeface="+mn-lt"/>
              </a:rPr>
              <a:t>several</a:t>
            </a:r>
            <a:r>
              <a:rPr lang="de-DE" sz="2400" b="1" dirty="0" smtClean="0">
                <a:latin typeface="+mn-lt"/>
              </a:rPr>
              <a:t> countries </a:t>
            </a:r>
            <a:r>
              <a:rPr lang="de-DE" sz="2400" b="1" dirty="0" err="1" smtClean="0">
                <a:latin typeface="+mn-lt"/>
              </a:rPr>
              <a:t>offer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good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preconditions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for</a:t>
            </a:r>
            <a:r>
              <a:rPr lang="de-DE" sz="2400" b="1" dirty="0" smtClean="0">
                <a:latin typeface="+mn-lt"/>
              </a:rPr>
              <a:t> RE-</a:t>
            </a:r>
            <a:r>
              <a:rPr lang="de-DE" sz="2400" b="1" dirty="0" err="1" smtClean="0">
                <a:latin typeface="+mn-lt"/>
              </a:rPr>
              <a:t>based</a:t>
            </a:r>
            <a:r>
              <a:rPr lang="de-DE" sz="2400" b="1" dirty="0" smtClean="0">
                <a:latin typeface="+mn-lt"/>
              </a:rPr>
              <a:t> mini-</a:t>
            </a:r>
            <a:r>
              <a:rPr lang="de-DE" sz="2400" b="1" dirty="0" err="1" smtClean="0">
                <a:latin typeface="+mn-lt"/>
              </a:rPr>
              <a:t>grids</a:t>
            </a:r>
            <a:endParaRPr lang="de-DE" sz="2400" b="1" dirty="0" smtClean="0">
              <a:latin typeface="+mn-lt"/>
            </a:endParaRPr>
          </a:p>
          <a:p>
            <a:pPr marL="177800" indent="-177800" algn="l">
              <a:spcBef>
                <a:spcPts val="900"/>
              </a:spcBef>
              <a:buFontTx/>
              <a:buChar char="•"/>
              <a:defRPr/>
            </a:pPr>
            <a:r>
              <a:rPr lang="de-DE" sz="2400" b="1" dirty="0">
                <a:latin typeface="+mn-lt"/>
              </a:rPr>
              <a:t>t</a:t>
            </a:r>
            <a:r>
              <a:rPr lang="de-DE" sz="2400" b="1" dirty="0" smtClean="0">
                <a:latin typeface="+mn-lt"/>
              </a:rPr>
              <a:t>op </a:t>
            </a:r>
            <a:r>
              <a:rPr lang="de-DE" sz="2400" b="1" dirty="0" err="1" smtClean="0">
                <a:latin typeface="+mn-lt"/>
              </a:rPr>
              <a:t>ranked</a:t>
            </a:r>
            <a:r>
              <a:rPr lang="de-DE" sz="2400" b="1" dirty="0" smtClean="0">
                <a:latin typeface="+mn-lt"/>
              </a:rPr>
              <a:t> countries </a:t>
            </a:r>
            <a:r>
              <a:rPr lang="de-DE" sz="2400" b="1" dirty="0" err="1" smtClean="0">
                <a:latin typeface="+mn-lt"/>
              </a:rPr>
              <a:t>are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located</a:t>
            </a:r>
            <a:r>
              <a:rPr lang="de-DE" sz="2400" b="1" dirty="0" smtClean="0">
                <a:latin typeface="+mn-lt"/>
              </a:rPr>
              <a:t> in southern and </a:t>
            </a:r>
            <a:r>
              <a:rPr lang="de-DE" sz="2400" b="1" dirty="0" err="1" smtClean="0">
                <a:latin typeface="+mn-lt"/>
              </a:rPr>
              <a:t>eastern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Africa</a:t>
            </a:r>
            <a:endParaRPr lang="de-DE" sz="2400" b="1" dirty="0" smtClean="0">
              <a:latin typeface="+mn-lt"/>
            </a:endParaRPr>
          </a:p>
          <a:p>
            <a:pPr marL="177800" indent="-177800" algn="l">
              <a:spcBef>
                <a:spcPts val="900"/>
              </a:spcBef>
              <a:buFontTx/>
              <a:buChar char="•"/>
              <a:defRPr/>
            </a:pPr>
            <a:r>
              <a:rPr lang="de-DE" sz="2400" b="1" dirty="0">
                <a:latin typeface="+mn-lt"/>
              </a:rPr>
              <a:t>l</a:t>
            </a:r>
            <a:r>
              <a:rPr lang="de-DE" sz="2400" b="1" dirty="0" smtClean="0">
                <a:latin typeface="+mn-lt"/>
              </a:rPr>
              <a:t>arge </a:t>
            </a:r>
            <a:r>
              <a:rPr lang="de-DE" sz="2400" b="1" dirty="0" err="1" smtClean="0">
                <a:latin typeface="+mn-lt"/>
              </a:rPr>
              <a:t>market</a:t>
            </a:r>
            <a:r>
              <a:rPr lang="de-DE" sz="2400" b="1" dirty="0" smtClean="0">
                <a:latin typeface="+mn-lt"/>
              </a:rPr>
              <a:t> potential and </a:t>
            </a:r>
            <a:r>
              <a:rPr lang="de-DE" sz="2400" b="1" dirty="0" err="1" smtClean="0">
                <a:latin typeface="+mn-lt"/>
              </a:rPr>
              <a:t>poor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political</a:t>
            </a:r>
            <a:r>
              <a:rPr lang="de-DE" sz="2400" b="1" dirty="0" smtClean="0">
                <a:latin typeface="+mn-lt"/>
              </a:rPr>
              <a:t> and </a:t>
            </a:r>
            <a:r>
              <a:rPr lang="de-DE" sz="2400" b="1" dirty="0" err="1" smtClean="0">
                <a:latin typeface="+mn-lt"/>
              </a:rPr>
              <a:t>financial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environment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are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often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coupled</a:t>
            </a:r>
            <a:r>
              <a:rPr lang="de-DE" sz="2400" b="1" dirty="0" smtClean="0">
                <a:latin typeface="+mn-lt"/>
              </a:rPr>
              <a:t> – and </a:t>
            </a:r>
            <a:r>
              <a:rPr lang="de-DE" sz="2400" b="1" dirty="0" err="1" smtClean="0">
                <a:latin typeface="+mn-lt"/>
              </a:rPr>
              <a:t>vice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versa</a:t>
            </a:r>
            <a:endParaRPr lang="de-DE" sz="2400" b="1" dirty="0" smtClean="0">
              <a:latin typeface="+mn-lt"/>
            </a:endParaRPr>
          </a:p>
          <a:p>
            <a:pPr marL="177800" indent="-177800" algn="l">
              <a:spcBef>
                <a:spcPts val="900"/>
              </a:spcBef>
              <a:buFontTx/>
              <a:buChar char="•"/>
              <a:defRPr/>
            </a:pPr>
            <a:r>
              <a:rPr lang="de-DE" sz="2400" b="1" dirty="0" smtClean="0">
                <a:latin typeface="+mn-lt"/>
              </a:rPr>
              <a:t>countries </a:t>
            </a:r>
            <a:r>
              <a:rPr lang="de-DE" sz="2400" b="1" dirty="0" err="1" smtClean="0">
                <a:latin typeface="+mn-lt"/>
              </a:rPr>
              <a:t>have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to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be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checked</a:t>
            </a:r>
            <a:r>
              <a:rPr lang="de-DE" sz="2400" b="1" dirty="0" smtClean="0">
                <a:latin typeface="+mn-lt"/>
              </a:rPr>
              <a:t> in </a:t>
            </a:r>
            <a:r>
              <a:rPr lang="de-DE" sz="2400" b="1" dirty="0" err="1" smtClean="0">
                <a:latin typeface="+mn-lt"/>
              </a:rPr>
              <a:t>detail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for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characteristics</a:t>
            </a:r>
            <a:r>
              <a:rPr lang="de-DE" sz="2400" b="1" dirty="0" smtClean="0">
                <a:latin typeface="+mn-lt"/>
              </a:rPr>
              <a:t> not </a:t>
            </a:r>
            <a:r>
              <a:rPr lang="de-DE" sz="2400" b="1" dirty="0" err="1" smtClean="0">
                <a:latin typeface="+mn-lt"/>
              </a:rPr>
              <a:t>included</a:t>
            </a:r>
            <a:r>
              <a:rPr lang="de-DE" sz="2400" b="1" dirty="0" smtClean="0">
                <a:latin typeface="+mn-lt"/>
              </a:rPr>
              <a:t> in </a:t>
            </a:r>
            <a:r>
              <a:rPr lang="de-DE" sz="2400" b="1" dirty="0" err="1" smtClean="0">
                <a:latin typeface="+mn-lt"/>
              </a:rPr>
              <a:t>the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ranking</a:t>
            </a:r>
            <a:endParaRPr lang="de-DE" sz="24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4844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Untertitel 2"/>
          <p:cNvSpPr>
            <a:spLocks noGrp="1"/>
          </p:cNvSpPr>
          <p:nvPr>
            <p:ph type="subTitle" idx="4294967295"/>
          </p:nvPr>
        </p:nvSpPr>
        <p:spPr>
          <a:xfrm>
            <a:off x="1403350" y="1700213"/>
            <a:ext cx="7451725" cy="1440755"/>
          </a:xfrm>
          <a:prstGeom prst="rect">
            <a:avLst/>
          </a:prstGeom>
        </p:spPr>
        <p:txBody>
          <a:bodyPr anchor="ctr"/>
          <a:lstStyle/>
          <a:p>
            <a:pPr marL="0" indent="0" algn="l" eaLnBrk="1" hangingPunct="1">
              <a:buNone/>
            </a:pPr>
            <a:r>
              <a:rPr lang="de-DE" sz="2800" b="1" dirty="0" err="1" smtClean="0">
                <a:solidFill>
                  <a:srgbClr val="00183E"/>
                </a:solidFill>
                <a:latin typeface="Arial" charset="0"/>
                <a:cs typeface="Arial" charset="0"/>
              </a:rPr>
              <a:t>Thanks</a:t>
            </a:r>
            <a:r>
              <a:rPr lang="de-DE" sz="2800" b="1" dirty="0" smtClean="0">
                <a:solidFill>
                  <a:srgbClr val="00183E"/>
                </a:solidFill>
                <a:latin typeface="Arial" charset="0"/>
                <a:cs typeface="Arial" charset="0"/>
              </a:rPr>
              <a:t> </a:t>
            </a:r>
            <a:r>
              <a:rPr lang="de-DE" sz="2800" b="1" dirty="0" err="1" smtClean="0">
                <a:solidFill>
                  <a:srgbClr val="00183E"/>
                </a:solidFill>
                <a:latin typeface="Arial" charset="0"/>
                <a:cs typeface="Arial" charset="0"/>
              </a:rPr>
              <a:t>for</a:t>
            </a:r>
            <a:r>
              <a:rPr lang="de-DE" sz="2800" b="1" dirty="0" smtClean="0">
                <a:solidFill>
                  <a:srgbClr val="00183E"/>
                </a:solidFill>
                <a:latin typeface="Arial" charset="0"/>
                <a:cs typeface="Arial" charset="0"/>
              </a:rPr>
              <a:t> </a:t>
            </a:r>
            <a:r>
              <a:rPr lang="de-DE" sz="2800" b="1" dirty="0" err="1" smtClean="0">
                <a:solidFill>
                  <a:srgbClr val="00183E"/>
                </a:solidFill>
                <a:latin typeface="Arial" charset="0"/>
                <a:cs typeface="Arial" charset="0"/>
              </a:rPr>
              <a:t>your</a:t>
            </a:r>
            <a:r>
              <a:rPr lang="de-DE" sz="2800" b="1" dirty="0" smtClean="0">
                <a:solidFill>
                  <a:srgbClr val="00183E"/>
                </a:solidFill>
                <a:latin typeface="Arial" charset="0"/>
                <a:cs typeface="Arial" charset="0"/>
              </a:rPr>
              <a:t> </a:t>
            </a:r>
            <a:r>
              <a:rPr lang="de-DE" sz="2800" b="1" dirty="0" err="1" smtClean="0">
                <a:solidFill>
                  <a:srgbClr val="00183E"/>
                </a:solidFill>
                <a:latin typeface="Arial" charset="0"/>
                <a:cs typeface="Arial" charset="0"/>
              </a:rPr>
              <a:t>attention</a:t>
            </a:r>
            <a:r>
              <a:rPr lang="de-DE" sz="2800" b="1" dirty="0" smtClean="0">
                <a:solidFill>
                  <a:srgbClr val="00183E"/>
                </a:solidFill>
                <a:latin typeface="Arial" charset="0"/>
                <a:cs typeface="Arial" charset="0"/>
              </a:rPr>
              <a:t>.</a:t>
            </a:r>
            <a:endParaRPr lang="de-DE" sz="2800" b="1" dirty="0">
              <a:solidFill>
                <a:srgbClr val="00183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835150" y="2708275"/>
            <a:ext cx="6983413" cy="3600450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fontAlgn="auto">
              <a:lnSpc>
                <a:spcPct val="125000"/>
              </a:lnSpc>
              <a:spcAft>
                <a:spcPts val="1200"/>
              </a:spcAft>
              <a:defRPr/>
            </a:pPr>
            <a:endParaRPr lang="de-DE" sz="1600" b="1" dirty="0">
              <a:solidFill>
                <a:srgbClr val="666666"/>
              </a:solidFill>
              <a:ea typeface="+mj-ea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1115616" y="2924944"/>
            <a:ext cx="5040560" cy="2592660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eaLnBrk="1" hangingPunct="1">
              <a:buNone/>
            </a:pPr>
            <a:r>
              <a:rPr lang="de-DE" sz="1800" b="1" dirty="0">
                <a:solidFill>
                  <a:srgbClr val="00183E"/>
                </a:solidFill>
                <a:latin typeface="Arial" charset="0"/>
                <a:cs typeface="Arial" charset="0"/>
              </a:rPr>
              <a:t>	</a:t>
            </a:r>
            <a:r>
              <a:rPr lang="de-DE" sz="1800" b="1" dirty="0" smtClean="0">
                <a:solidFill>
                  <a:srgbClr val="00183E"/>
                </a:solidFill>
                <a:latin typeface="Arial" charset="0"/>
                <a:cs typeface="Arial" charset="0"/>
              </a:rPr>
              <a:t>… </a:t>
            </a:r>
            <a:r>
              <a:rPr lang="de-DE" sz="1800" b="1" dirty="0" smtClean="0">
                <a:latin typeface="Arial" charset="0"/>
                <a:cs typeface="Arial" charset="0"/>
              </a:rPr>
              <a:t>and </a:t>
            </a:r>
            <a:r>
              <a:rPr lang="de-DE" sz="1800" b="1" dirty="0">
                <a:latin typeface="Arial" charset="0"/>
                <a:cs typeface="Arial" charset="0"/>
              </a:rPr>
              <a:t>in </a:t>
            </a:r>
            <a:r>
              <a:rPr lang="de-DE" sz="1800" b="1" dirty="0" err="1">
                <a:latin typeface="Arial" charset="0"/>
                <a:cs typeface="Arial" charset="0"/>
              </a:rPr>
              <a:t>particular</a:t>
            </a:r>
            <a:r>
              <a:rPr lang="de-DE" sz="1800" b="1" dirty="0">
                <a:latin typeface="Arial" charset="0"/>
                <a:cs typeface="Arial" charset="0"/>
              </a:rPr>
              <a:t> </a:t>
            </a:r>
            <a:r>
              <a:rPr lang="de-DE" sz="1800" b="1" dirty="0" err="1">
                <a:latin typeface="Arial" charset="0"/>
                <a:cs typeface="Arial" charset="0"/>
              </a:rPr>
              <a:t>to</a:t>
            </a:r>
            <a:r>
              <a:rPr lang="de-DE" sz="1800" b="1" dirty="0">
                <a:latin typeface="Arial" charset="0"/>
                <a:cs typeface="Arial" charset="0"/>
              </a:rPr>
              <a:t> </a:t>
            </a:r>
            <a:r>
              <a:rPr lang="de-DE" sz="1800" b="1" dirty="0" smtClean="0">
                <a:latin typeface="Arial" charset="0"/>
                <a:cs typeface="Arial" charset="0"/>
              </a:rPr>
              <a:t>SMA Stiftungsverbund gemeinnützige GmbH</a:t>
            </a:r>
            <a:endParaRPr lang="de-DE" sz="1800" b="1" dirty="0"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de-DE" sz="2800" b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de-DE" sz="2800" b="1" dirty="0" smtClean="0">
              <a:solidFill>
                <a:srgbClr val="00183E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de-DE" sz="2800" b="1" dirty="0" smtClean="0">
              <a:solidFill>
                <a:srgbClr val="00183E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4" descr="Logo SMA Stiverbund RGB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31640" y="4293316"/>
            <a:ext cx="1224136" cy="1224136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Reiner </a:t>
            </a:r>
            <a:r>
              <a:rPr lang="de-DE" dirty="0" err="1" smtClean="0"/>
              <a:t>Lemoine</a:t>
            </a:r>
            <a:r>
              <a:rPr lang="de-DE" dirty="0" smtClean="0"/>
              <a:t> Institute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331640" y="5262299"/>
            <a:ext cx="6480720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latin typeface="+mn-lt"/>
              </a:rPr>
              <a:t>Scientific </a:t>
            </a:r>
            <a:r>
              <a:rPr lang="de-DE" sz="2400" b="1" dirty="0" err="1" smtClean="0">
                <a:latin typeface="+mn-lt"/>
              </a:rPr>
              <a:t>research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for</a:t>
            </a:r>
            <a:r>
              <a:rPr lang="de-DE" sz="2400" b="1" dirty="0" smtClean="0">
                <a:latin typeface="+mn-lt"/>
              </a:rPr>
              <a:t> an </a:t>
            </a:r>
            <a:r>
              <a:rPr lang="de-DE" sz="2400" b="1" dirty="0" err="1" smtClean="0">
                <a:latin typeface="+mn-lt"/>
              </a:rPr>
              <a:t>energy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transition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towards</a:t>
            </a:r>
            <a:r>
              <a:rPr lang="de-DE" sz="2400" b="1" dirty="0" smtClean="0">
                <a:latin typeface="+mn-lt"/>
              </a:rPr>
              <a:t> 100% </a:t>
            </a:r>
            <a:r>
              <a:rPr lang="de-DE" sz="2400" b="1" dirty="0" err="1" smtClean="0">
                <a:latin typeface="+mn-lt"/>
              </a:rPr>
              <a:t>renewable</a:t>
            </a:r>
            <a:r>
              <a:rPr lang="de-DE" sz="2400" b="1" dirty="0" smtClean="0">
                <a:latin typeface="+mn-lt"/>
              </a:rPr>
              <a:t> </a:t>
            </a:r>
            <a:r>
              <a:rPr lang="de-DE" sz="2400" b="1" dirty="0" err="1" smtClean="0">
                <a:latin typeface="+mn-lt"/>
              </a:rPr>
              <a:t>energies</a:t>
            </a:r>
            <a:endParaRPr lang="de-DE" sz="2400" b="1" dirty="0" smtClean="0">
              <a:latin typeface="+mn-lt"/>
            </a:endParaRPr>
          </a:p>
        </p:txBody>
      </p:sp>
      <p:sp>
        <p:nvSpPr>
          <p:cNvPr id="7" name="Textfeld 11"/>
          <p:cNvSpPr txBox="1">
            <a:spLocks noChangeArrowheads="1"/>
          </p:cNvSpPr>
          <p:nvPr/>
        </p:nvSpPr>
        <p:spPr bwMode="auto">
          <a:xfrm>
            <a:off x="6145888" y="4365104"/>
            <a:ext cx="289060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50" b="1" dirty="0" smtClean="0"/>
              <a:t>Reiner </a:t>
            </a:r>
            <a:r>
              <a:rPr lang="de-DE" sz="1050" b="1" dirty="0" err="1" smtClean="0"/>
              <a:t>Lemoine</a:t>
            </a:r>
            <a:r>
              <a:rPr lang="de-DE" sz="1050" b="1" dirty="0"/>
              <a:t> </a:t>
            </a:r>
          </a:p>
          <a:p>
            <a:r>
              <a:rPr lang="de-DE" sz="1050" dirty="0" err="1" smtClean="0"/>
              <a:t>Founder</a:t>
            </a:r>
            <a:r>
              <a:rPr lang="de-DE" sz="1050" dirty="0" smtClean="0"/>
              <a:t> </a:t>
            </a:r>
            <a:r>
              <a:rPr lang="de-DE" sz="1050" dirty="0" err="1" smtClean="0"/>
              <a:t>of</a:t>
            </a:r>
            <a:r>
              <a:rPr lang="de-DE" sz="1050" dirty="0" smtClean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Reiner </a:t>
            </a:r>
            <a:r>
              <a:rPr lang="de-DE" sz="1050" dirty="0" err="1" smtClean="0"/>
              <a:t>Lemoine-Foundation</a:t>
            </a:r>
            <a:endParaRPr lang="de-DE" sz="1050" dirty="0"/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113572" y="1196752"/>
            <a:ext cx="8856984" cy="48245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>
              <a:buNone/>
            </a:pPr>
            <a:r>
              <a:rPr lang="de-DE" sz="2400" b="1" dirty="0" smtClean="0"/>
              <a:t>Research </a:t>
            </a:r>
            <a:r>
              <a:rPr lang="de-DE" sz="2400" b="1" dirty="0" err="1" smtClean="0"/>
              <a:t>focuses</a:t>
            </a:r>
            <a:r>
              <a:rPr lang="de-DE" sz="2400" b="1" dirty="0" smtClean="0"/>
              <a:t>:</a:t>
            </a:r>
          </a:p>
          <a:p>
            <a:pPr marL="180975" indent="0">
              <a:buNone/>
            </a:pPr>
            <a:endParaRPr lang="de-DE" sz="800" b="1" dirty="0" smtClean="0"/>
          </a:p>
          <a:p>
            <a:pPr marL="523875">
              <a:buFont typeface="Arial" pitchFamily="34" charset="0"/>
              <a:buChar char="•"/>
            </a:pPr>
            <a:r>
              <a:rPr lang="de-DE" sz="2400" b="1" dirty="0" smtClean="0"/>
              <a:t>Integrated </a:t>
            </a:r>
            <a:r>
              <a:rPr lang="de-DE" sz="2400" b="1" dirty="0" err="1" smtClean="0"/>
              <a:t>energy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systems</a:t>
            </a:r>
            <a:endParaRPr lang="de-DE" sz="2400" b="1" dirty="0" smtClean="0"/>
          </a:p>
          <a:p>
            <a:pPr marL="788988" lvl="1" indent="-342900"/>
            <a:r>
              <a:rPr lang="de-DE" sz="2000" dirty="0" err="1" smtClean="0"/>
              <a:t>Optimization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systems</a:t>
            </a:r>
            <a:endParaRPr lang="de-DE" sz="2000" dirty="0" smtClean="0"/>
          </a:p>
          <a:p>
            <a:pPr marL="788988" lvl="1" indent="-342900"/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transition</a:t>
            </a:r>
            <a:r>
              <a:rPr lang="de-DE" sz="2000" dirty="0" smtClean="0"/>
              <a:t> </a:t>
            </a:r>
            <a:r>
              <a:rPr lang="de-DE" sz="2000" dirty="0" err="1" smtClean="0"/>
              <a:t>processes</a:t>
            </a:r>
            <a:endParaRPr lang="de-DE" sz="2000" dirty="0" smtClean="0"/>
          </a:p>
          <a:p>
            <a:pPr marL="788988" lvl="1" indent="-342900"/>
            <a:r>
              <a:rPr lang="de-DE" sz="2000" dirty="0" smtClean="0"/>
              <a:t>Off-</a:t>
            </a:r>
            <a:r>
              <a:rPr lang="de-DE" sz="2000" dirty="0" err="1" smtClean="0"/>
              <a:t>grid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systems</a:t>
            </a:r>
            <a:endParaRPr lang="de-DE" sz="2000" dirty="0" smtClean="0"/>
          </a:p>
          <a:p>
            <a:pPr marL="523875">
              <a:buFont typeface="Arial" pitchFamily="34" charset="0"/>
              <a:buChar char="•"/>
            </a:pPr>
            <a:r>
              <a:rPr lang="de-DE" sz="2400" b="1" dirty="0" smtClean="0"/>
              <a:t>RE-</a:t>
            </a:r>
            <a:r>
              <a:rPr lang="de-DE" sz="2400" b="1" dirty="0" err="1" smtClean="0"/>
              <a:t>mobility</a:t>
            </a:r>
            <a:endParaRPr lang="de-DE" sz="2400" b="1" dirty="0" smtClean="0"/>
          </a:p>
          <a:p>
            <a:pPr marL="788988" lvl="1" indent="-342900">
              <a:spcAft>
                <a:spcPts val="600"/>
              </a:spcAft>
            </a:pPr>
            <a:r>
              <a:rPr lang="de-DE" sz="2000" dirty="0" smtClean="0"/>
              <a:t>Integration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renewable</a:t>
            </a:r>
            <a:r>
              <a:rPr lang="de-DE" sz="2000" dirty="0" smtClean="0"/>
              <a:t> </a:t>
            </a:r>
            <a:r>
              <a:rPr lang="de-DE" sz="2000" dirty="0" err="1" smtClean="0"/>
              <a:t>energies</a:t>
            </a:r>
            <a:r>
              <a:rPr lang="de-DE" sz="2000" dirty="0" smtClean="0"/>
              <a:t> </a:t>
            </a:r>
            <a:r>
              <a:rPr lang="de-DE" sz="2000" dirty="0" err="1" smtClean="0"/>
              <a:t>into</a:t>
            </a:r>
            <a:r>
              <a:rPr lang="de-DE" sz="2000" dirty="0" smtClean="0"/>
              <a:t> </a:t>
            </a:r>
            <a:r>
              <a:rPr lang="de-DE" sz="2000" dirty="0" err="1" smtClean="0"/>
              <a:t>mobility</a:t>
            </a:r>
            <a:endParaRPr lang="de-DE" sz="2000" dirty="0" smtClean="0"/>
          </a:p>
          <a:p>
            <a:pPr marL="523875">
              <a:buFont typeface="Arial" pitchFamily="34" charset="0"/>
              <a:buChar char="•"/>
            </a:pPr>
            <a:r>
              <a:rPr lang="de-DE" sz="2400" b="1" dirty="0" err="1" smtClean="0"/>
              <a:t>Renewable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energy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technology</a:t>
            </a:r>
            <a:endParaRPr lang="de-DE" sz="2400" b="1" dirty="0" smtClean="0"/>
          </a:p>
          <a:p>
            <a:pPr marL="788988" lvl="1" indent="-342900"/>
            <a:r>
              <a:rPr lang="de-DE" sz="2000" dirty="0" smtClean="0"/>
              <a:t>Small wind power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1412776"/>
            <a:ext cx="2286000" cy="29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380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9532" y="1483523"/>
            <a:ext cx="5652628" cy="388906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noFill/>
          </a:ln>
        </p:spPr>
      </p:pic>
      <p:sp>
        <p:nvSpPr>
          <p:cNvPr id="18" name="Rechteck 17"/>
          <p:cNvSpPr/>
          <p:nvPr/>
        </p:nvSpPr>
        <p:spPr>
          <a:xfrm>
            <a:off x="5706380" y="1989611"/>
            <a:ext cx="3438128" cy="2047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180975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one energy </a:t>
            </a:r>
            <a:r>
              <a:rPr lang="en-US" sz="1600" b="1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generator</a:t>
            </a: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,</a:t>
            </a:r>
          </a:p>
          <a:p>
            <a:pPr marL="542925" indent="-180975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one energy </a:t>
            </a:r>
            <a:r>
              <a:rPr lang="en-US" sz="1600" b="1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storage</a:t>
            </a:r>
            <a:r>
              <a:rPr lang="en-US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,</a:t>
            </a:r>
          </a:p>
          <a:p>
            <a:pPr marL="542925" indent="-180975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one </a:t>
            </a:r>
            <a:r>
              <a:rPr lang="en-US" sz="1600" b="1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control unit</a:t>
            </a: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,</a:t>
            </a:r>
          </a:p>
          <a:p>
            <a:pPr marL="542925" indent="-180975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one consumer </a:t>
            </a:r>
            <a:r>
              <a:rPr lang="en-US" sz="1600" b="1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load</a:t>
            </a:r>
            <a:r>
              <a:rPr lang="en-US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 and</a:t>
            </a:r>
          </a:p>
          <a:p>
            <a:pPr marL="542925" indent="-180975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  <a:buFont typeface="SMA Futura Global" pitchFamily="2" charset="-128"/>
              <a:buChar char="&gt;"/>
            </a:pPr>
            <a:endParaRPr lang="de-DE" sz="500" dirty="0" smtClean="0">
              <a:latin typeface="Arial" pitchFamily="34" charset="0"/>
              <a:ea typeface="SMA Futura Global" pitchFamily="2" charset="-128"/>
              <a:cs typeface="Arial" pitchFamily="34" charset="0"/>
            </a:endParaRPr>
          </a:p>
          <a:p>
            <a:pPr marL="361950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</a:pPr>
            <a:r>
              <a:rPr lang="de-DE" sz="1600" dirty="0" err="1">
                <a:latin typeface="Arial" pitchFamily="34" charset="0"/>
                <a:ea typeface="SMA Futura Global" pitchFamily="2" charset="-128"/>
                <a:cs typeface="Arial" pitchFamily="34" charset="0"/>
              </a:rPr>
              <a:t>a</a:t>
            </a:r>
            <a:r>
              <a:rPr lang="de-DE" sz="1600" dirty="0" err="1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t</a:t>
            </a:r>
            <a:r>
              <a:rPr lang="de-DE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 a </a:t>
            </a:r>
            <a:r>
              <a:rPr lang="de-DE" sz="1600" dirty="0" err="1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capacity</a:t>
            </a:r>
            <a:r>
              <a:rPr lang="de-DE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range</a:t>
            </a:r>
            <a:r>
              <a:rPr lang="de-DE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of</a:t>
            </a:r>
            <a:r>
              <a:rPr lang="de-DE" sz="1600" dirty="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 kW – MW</a:t>
            </a:r>
            <a:endParaRPr lang="de-DE" sz="1600" dirty="0" smtClean="0">
              <a:solidFill>
                <a:prstClr val="black"/>
              </a:solidFill>
              <a:latin typeface="Arial" pitchFamily="34" charset="0"/>
              <a:ea typeface="SMA Futura Global" pitchFamily="2" charset="-128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270364" y="1332214"/>
            <a:ext cx="2717411" cy="369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lnSpc>
                <a:spcPct val="125000"/>
              </a:lnSpc>
              <a:spcBef>
                <a:spcPts val="500"/>
              </a:spcBef>
              <a:buClr>
                <a:srgbClr val="30454D"/>
              </a:buClr>
              <a:buNone/>
            </a:pPr>
            <a:r>
              <a:rPr lang="de-DE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Mini-</a:t>
            </a:r>
            <a:r>
              <a:rPr lang="de-DE" sz="1600" dirty="0" err="1">
                <a:latin typeface="Arial" pitchFamily="34" charset="0"/>
                <a:ea typeface="SMA Futura Global" pitchFamily="2" charset="-128"/>
                <a:cs typeface="Arial" pitchFamily="34" charset="0"/>
              </a:rPr>
              <a:t>grids</a:t>
            </a:r>
            <a:r>
              <a:rPr lang="de-DE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  <a:ea typeface="SMA Futura Global" pitchFamily="2" charset="-128"/>
                <a:cs typeface="Arial" pitchFamily="34" charset="0"/>
              </a:rPr>
              <a:t>consist</a:t>
            </a:r>
            <a:r>
              <a:rPr lang="de-DE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  <a:ea typeface="SMA Futura Global" pitchFamily="2" charset="-128"/>
                <a:cs typeface="Arial" pitchFamily="34" charset="0"/>
              </a:rPr>
              <a:t>of</a:t>
            </a:r>
            <a:r>
              <a:rPr lang="de-DE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  <a:ea typeface="SMA Futura Global" pitchFamily="2" charset="-128"/>
                <a:cs typeface="Arial" pitchFamily="34" charset="0"/>
              </a:rPr>
              <a:t>at</a:t>
            </a:r>
            <a:r>
              <a:rPr lang="de-DE" sz="1600" dirty="0">
                <a:latin typeface="Arial" pitchFamily="34" charset="0"/>
                <a:ea typeface="SMA Futura Global" pitchFamily="2" charset="-128"/>
                <a:cs typeface="Arial" pitchFamily="34" charset="0"/>
              </a:rPr>
              <a:t> least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05988" y="5661248"/>
            <a:ext cx="862249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buClr>
                <a:srgbClr val="C00000"/>
              </a:buClr>
              <a:buFont typeface="Webdings"/>
              <a:buChar char="8"/>
            </a:pPr>
            <a:r>
              <a:rPr lang="en-US" sz="1800" smtClean="0">
                <a:latin typeface="Arial" pitchFamily="34" charset="0"/>
                <a:ea typeface="SMA Futura Global" pitchFamily="2" charset="-128"/>
                <a:cs typeface="Arial" pitchFamily="34" charset="0"/>
              </a:rPr>
              <a:t>Mini-grids offer ideal conditions for a grid independent electricity supply.</a:t>
            </a:r>
          </a:p>
        </p:txBody>
      </p:sp>
      <p:sp>
        <p:nvSpPr>
          <p:cNvPr id="10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err="1" smtClean="0"/>
              <a:t>Renewable</a:t>
            </a:r>
            <a:r>
              <a:rPr lang="de-DE" sz="2800" b="1" dirty="0" smtClean="0"/>
              <a:t> Energy Mini-</a:t>
            </a:r>
            <a:r>
              <a:rPr lang="de-DE" sz="2800" b="1" dirty="0" err="1" smtClean="0"/>
              <a:t>Grids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xmlns="" val="62036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smtClean="0"/>
              <a:t>Motivation </a:t>
            </a:r>
            <a:r>
              <a:rPr lang="de-DE" sz="2800" b="1" dirty="0" err="1" smtClean="0"/>
              <a:t>for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Country Ranking</a:t>
            </a:r>
            <a:endParaRPr lang="de-DE" sz="28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1043608" y="1811978"/>
            <a:ext cx="7514430" cy="3170099"/>
          </a:xfrm>
          <a:prstGeom prst="rect">
            <a:avLst/>
          </a:prstGeom>
        </p:spPr>
        <p:txBody>
          <a:bodyPr wrap="square" rtlCol="0" anchor="t" anchorCtr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de-DE" sz="2000" b="1" dirty="0" err="1"/>
              <a:t>r</a:t>
            </a:r>
            <a:r>
              <a:rPr lang="de-DE" sz="2000" b="1" dirty="0" err="1" smtClean="0"/>
              <a:t>enewable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energy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based</a:t>
            </a:r>
            <a:r>
              <a:rPr lang="de-DE" sz="2000" b="1" dirty="0" smtClean="0"/>
              <a:t> mini-</a:t>
            </a:r>
            <a:r>
              <a:rPr lang="de-DE" sz="2000" b="1" dirty="0" err="1" smtClean="0"/>
              <a:t>grids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are</a:t>
            </a:r>
            <a:r>
              <a:rPr lang="de-DE" sz="2000" b="1" dirty="0" smtClean="0"/>
              <a:t> a </a:t>
            </a:r>
            <a:r>
              <a:rPr lang="de-DE" sz="2000" b="1" dirty="0" err="1" smtClean="0"/>
              <a:t>key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element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</a:t>
            </a:r>
            <a:r>
              <a:rPr lang="de-DE" sz="2000" b="1" dirty="0" smtClean="0"/>
              <a:t> rural </a:t>
            </a:r>
            <a:r>
              <a:rPr lang="de-DE" sz="2000" b="1" dirty="0" err="1" smtClean="0"/>
              <a:t>electrification</a:t>
            </a:r>
            <a:endParaRPr lang="de-DE" sz="2000" b="1" dirty="0" smtClean="0"/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de-DE" sz="2000" b="1" dirty="0" err="1"/>
              <a:t>s</a:t>
            </a:r>
            <a:r>
              <a:rPr lang="de-DE" sz="2000" b="1" dirty="0" err="1" smtClean="0"/>
              <a:t>ustainable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business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models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are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needed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supplying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hundreds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millions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people</a:t>
            </a:r>
            <a:endParaRPr lang="de-DE" sz="2000" b="1" dirty="0" smtClean="0"/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de-DE" sz="2000" b="1" dirty="0" err="1" smtClean="0"/>
              <a:t>comparison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all countries </a:t>
            </a:r>
            <a:r>
              <a:rPr lang="de-DE" sz="2000" b="1" dirty="0" err="1" smtClean="0"/>
              <a:t>is</a:t>
            </a:r>
            <a:r>
              <a:rPr lang="de-DE" sz="2000" b="1" dirty="0" smtClean="0"/>
              <a:t> a </a:t>
            </a:r>
            <a:r>
              <a:rPr lang="de-DE" sz="2000" b="1" dirty="0" err="1" smtClean="0"/>
              <a:t>helpful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indicator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players</a:t>
            </a:r>
            <a:r>
              <a:rPr lang="de-DE" sz="2000" b="1" dirty="0" smtClean="0"/>
              <a:t> in </a:t>
            </a:r>
            <a:r>
              <a:rPr lang="de-DE" sz="2000" b="1" dirty="0" err="1" smtClean="0"/>
              <a:t>the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field</a:t>
            </a:r>
            <a:endParaRPr lang="de-DE" sz="2000" b="1" dirty="0" smtClean="0"/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endParaRPr lang="de-DE" sz="2000" b="1" dirty="0" smtClean="0"/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endParaRPr lang="de-DE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98899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/>
          <p:cNvSpPr txBox="1">
            <a:spLocks/>
          </p:cNvSpPr>
          <p:nvPr/>
        </p:nvSpPr>
        <p:spPr>
          <a:xfrm>
            <a:off x="1403648" y="274638"/>
            <a:ext cx="7488832" cy="634082"/>
          </a:xfrm>
          <a:prstGeom prst="rect">
            <a:avLst/>
          </a:prstGeom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800" b="1" dirty="0" err="1" smtClean="0"/>
              <a:t>Method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for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Country Ranking</a:t>
            </a:r>
            <a:endParaRPr lang="de-DE" sz="28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755576" y="1281926"/>
            <a:ext cx="7920880" cy="4939814"/>
          </a:xfrm>
          <a:prstGeom prst="rect">
            <a:avLst/>
          </a:prstGeom>
        </p:spPr>
        <p:txBody>
          <a:bodyPr wrap="square" rtlCol="0" anchor="t" anchorCtr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1" dirty="0" err="1"/>
              <a:t>i</a:t>
            </a:r>
            <a:r>
              <a:rPr lang="de-DE" sz="2000" b="1" dirty="0" err="1" smtClean="0"/>
              <a:t>dentification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main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criteria</a:t>
            </a:r>
            <a:r>
              <a:rPr lang="de-DE" sz="2000" b="1" dirty="0" smtClean="0"/>
              <a:t> and </a:t>
            </a:r>
            <a:r>
              <a:rPr lang="de-DE" sz="2000" b="1" dirty="0" err="1" smtClean="0"/>
              <a:t>respective</a:t>
            </a:r>
            <a:r>
              <a:rPr lang="de-DE" sz="2000" b="1" dirty="0" smtClean="0"/>
              <a:t> sub-</a:t>
            </a:r>
            <a:r>
              <a:rPr lang="de-DE" sz="2000" b="1" dirty="0" err="1" smtClean="0"/>
              <a:t>criteria</a:t>
            </a:r>
            <a:endParaRPr lang="de-DE" sz="2000" b="1" dirty="0" smtClean="0"/>
          </a:p>
          <a:p>
            <a:pPr marL="800100" lvl="1" indent="-342900">
              <a:spcAft>
                <a:spcPts val="600"/>
              </a:spcAft>
              <a:buFont typeface="Symbol" pitchFamily="18" charset="2"/>
              <a:buChar char="-"/>
            </a:pPr>
            <a:r>
              <a:rPr lang="de-DE" sz="2000" b="1" dirty="0" err="1"/>
              <a:t>m</a:t>
            </a:r>
            <a:r>
              <a:rPr lang="de-DE" sz="2000" b="1" dirty="0" err="1" smtClean="0"/>
              <a:t>arket</a:t>
            </a:r>
            <a:r>
              <a:rPr lang="de-DE" sz="2000" b="1" dirty="0" smtClean="0"/>
              <a:t> potential</a:t>
            </a:r>
          </a:p>
          <a:p>
            <a:pPr marL="800100" lvl="1" indent="-342900">
              <a:spcAft>
                <a:spcPts val="1200"/>
              </a:spcAft>
              <a:buFont typeface="Symbol" pitchFamily="18" charset="2"/>
              <a:buChar char="-"/>
            </a:pPr>
            <a:r>
              <a:rPr lang="de-DE" sz="2000" b="1" dirty="0" err="1"/>
              <a:t>p</a:t>
            </a:r>
            <a:r>
              <a:rPr lang="de-DE" sz="2000" b="1" dirty="0" err="1" smtClean="0"/>
              <a:t>olitical</a:t>
            </a:r>
            <a:r>
              <a:rPr lang="de-DE" sz="2000" b="1" dirty="0" smtClean="0"/>
              <a:t> and </a:t>
            </a:r>
            <a:r>
              <a:rPr lang="de-DE" sz="2000" b="1" dirty="0" err="1" smtClean="0"/>
              <a:t>financial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environment</a:t>
            </a:r>
            <a:endParaRPr lang="de-DE" sz="2000" b="1" dirty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1" dirty="0" err="1" smtClean="0"/>
              <a:t>exclusion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criteria</a:t>
            </a:r>
            <a:endParaRPr lang="de-DE" sz="2000" b="1" dirty="0" smtClean="0"/>
          </a:p>
          <a:p>
            <a:pPr marL="800100" lvl="1" indent="-342900">
              <a:spcAft>
                <a:spcPts val="600"/>
              </a:spcAft>
              <a:buFont typeface="Symbol" pitchFamily="18" charset="2"/>
              <a:buChar char="-"/>
            </a:pPr>
            <a:r>
              <a:rPr lang="de-DE" sz="2000" b="1" dirty="0" err="1"/>
              <a:t>e</a:t>
            </a:r>
            <a:r>
              <a:rPr lang="de-DE" sz="2000" b="1" dirty="0" err="1" smtClean="0"/>
              <a:t>lectrification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rates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over</a:t>
            </a:r>
            <a:r>
              <a:rPr lang="de-DE" sz="2000" b="1" dirty="0" smtClean="0"/>
              <a:t> 95 % and </a:t>
            </a:r>
            <a:r>
              <a:rPr lang="de-DE" sz="2000" b="1" dirty="0" err="1" smtClean="0"/>
              <a:t>less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than</a:t>
            </a:r>
            <a:r>
              <a:rPr lang="de-DE" sz="2000" b="1" dirty="0" smtClean="0"/>
              <a:t> 200,000 </a:t>
            </a:r>
            <a:r>
              <a:rPr lang="de-DE" sz="2000" b="1" dirty="0" err="1" smtClean="0"/>
              <a:t>people</a:t>
            </a:r>
            <a:r>
              <a:rPr lang="de-DE" sz="2000" b="1" dirty="0" smtClean="0"/>
              <a:t> in rural </a:t>
            </a:r>
            <a:r>
              <a:rPr lang="de-DE" sz="2000" b="1" dirty="0" err="1" smtClean="0"/>
              <a:t>areas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without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electricity</a:t>
            </a:r>
            <a:endParaRPr lang="de-DE" sz="2000" b="1" dirty="0" smtClean="0"/>
          </a:p>
          <a:p>
            <a:pPr marL="800100" lvl="1" indent="-342900">
              <a:spcAft>
                <a:spcPts val="600"/>
              </a:spcAft>
              <a:buFont typeface="Symbol" pitchFamily="18" charset="2"/>
              <a:buChar char="-"/>
            </a:pPr>
            <a:r>
              <a:rPr lang="de-DE" sz="2000" b="1" dirty="0"/>
              <a:t>h</a:t>
            </a:r>
            <a:r>
              <a:rPr lang="de-DE" sz="2000" b="1" dirty="0" smtClean="0"/>
              <a:t>igh </a:t>
            </a:r>
            <a:r>
              <a:rPr lang="de-DE" sz="2000" b="1" dirty="0" err="1" smtClean="0"/>
              <a:t>political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instability</a:t>
            </a:r>
            <a:endParaRPr lang="de-DE" sz="2000" b="1" dirty="0" smtClean="0"/>
          </a:p>
          <a:p>
            <a:pPr marL="800100" lvl="1" indent="-342900">
              <a:spcAft>
                <a:spcPts val="1200"/>
              </a:spcAft>
              <a:buFont typeface="Symbol" pitchFamily="18" charset="2"/>
              <a:buChar char="-"/>
            </a:pPr>
            <a:r>
              <a:rPr lang="de-DE" sz="2000" b="1" dirty="0" err="1"/>
              <a:t>v</a:t>
            </a:r>
            <a:r>
              <a:rPr lang="de-DE" sz="2000" b="1" dirty="0" err="1" smtClean="0"/>
              <a:t>ery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low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diesel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prices</a:t>
            </a:r>
            <a:endParaRPr lang="de-DE" sz="2000" b="1" dirty="0" smtClean="0"/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de-DE" sz="2000" b="1" dirty="0" err="1" smtClean="0"/>
              <a:t>weighting</a:t>
            </a:r>
            <a:r>
              <a:rPr lang="de-DE" sz="2000" b="1" dirty="0" smtClean="0"/>
              <a:t> and </a:t>
            </a:r>
            <a:r>
              <a:rPr lang="de-DE" sz="2000" b="1" dirty="0" err="1" smtClean="0"/>
              <a:t>scoring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each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criterion</a:t>
            </a:r>
            <a:endParaRPr lang="de-DE" sz="2000" b="1" dirty="0" smtClean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1" dirty="0" err="1"/>
              <a:t>c</a:t>
            </a:r>
            <a:r>
              <a:rPr lang="de-DE" sz="2000" b="1" dirty="0" err="1" smtClean="0"/>
              <a:t>riteria</a:t>
            </a:r>
            <a:r>
              <a:rPr lang="de-DE" sz="2000" b="1" dirty="0" smtClean="0"/>
              <a:t> not </a:t>
            </a:r>
            <a:r>
              <a:rPr lang="de-DE" sz="2000" b="1" dirty="0" err="1" smtClean="0"/>
              <a:t>included</a:t>
            </a:r>
            <a:endParaRPr lang="de-DE" sz="2000" b="1" dirty="0" smtClean="0"/>
          </a:p>
          <a:p>
            <a:pPr marL="800100" lvl="1" indent="-342900">
              <a:spcAft>
                <a:spcPts val="600"/>
              </a:spcAft>
              <a:buFont typeface="Symbol" pitchFamily="18" charset="2"/>
              <a:buChar char="-"/>
            </a:pPr>
            <a:r>
              <a:rPr lang="de-DE" sz="2000" b="1" dirty="0" err="1" smtClean="0"/>
              <a:t>no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quantification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possible</a:t>
            </a:r>
            <a:endParaRPr lang="de-DE" sz="2000" b="1" dirty="0" smtClean="0"/>
          </a:p>
          <a:p>
            <a:pPr marL="800100" lvl="1" indent="-342900">
              <a:spcAft>
                <a:spcPts val="1200"/>
              </a:spcAft>
              <a:buFont typeface="Symbol" pitchFamily="18" charset="2"/>
              <a:buChar char="-"/>
            </a:pPr>
            <a:r>
              <a:rPr lang="de-DE" sz="2000" b="1" dirty="0"/>
              <a:t>n</a:t>
            </a:r>
            <a:r>
              <a:rPr lang="de-DE" sz="2000" b="1" dirty="0" smtClean="0"/>
              <a:t>ot </a:t>
            </a:r>
            <a:r>
              <a:rPr lang="de-DE" sz="2000" b="1" dirty="0" err="1" smtClean="0"/>
              <a:t>available</a:t>
            </a:r>
            <a:r>
              <a:rPr lang="de-DE" sz="2000" b="1" dirty="0" smtClean="0"/>
              <a:t> on a global </a:t>
            </a:r>
            <a:r>
              <a:rPr lang="de-DE" sz="2000" b="1" dirty="0" err="1" smtClean="0"/>
              <a:t>scale</a:t>
            </a:r>
            <a:endParaRPr lang="de-DE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5652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740352" cy="634082"/>
          </a:xfrm>
        </p:spPr>
        <p:txBody>
          <a:bodyPr/>
          <a:lstStyle/>
          <a:p>
            <a:r>
              <a:rPr lang="de-DE" sz="2800" dirty="0" err="1" smtClean="0"/>
              <a:t>Consequences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Exclusion</a:t>
            </a:r>
            <a:r>
              <a:rPr lang="de-DE" sz="2800" dirty="0" smtClean="0"/>
              <a:t> </a:t>
            </a:r>
            <a:r>
              <a:rPr lang="de-DE" sz="2800" dirty="0" err="1" smtClean="0"/>
              <a:t>Criteria</a:t>
            </a:r>
            <a:r>
              <a:rPr lang="de-DE" sz="2800" dirty="0" smtClean="0"/>
              <a:t>: </a:t>
            </a:r>
            <a:r>
              <a:rPr lang="de-DE" sz="2800" dirty="0" err="1" smtClean="0"/>
              <a:t>Electrification</a:t>
            </a:r>
            <a:r>
              <a:rPr lang="de-DE" sz="2800" dirty="0" smtClean="0"/>
              <a:t> </a:t>
            </a:r>
            <a:endParaRPr lang="de-DE" sz="2800" dirty="0"/>
          </a:p>
        </p:txBody>
      </p:sp>
      <p:sp>
        <p:nvSpPr>
          <p:cNvPr id="3" name="Textfeld 2"/>
          <p:cNvSpPr txBox="1"/>
          <p:nvPr/>
        </p:nvSpPr>
        <p:spPr>
          <a:xfrm>
            <a:off x="1423281" y="1556792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electrification rate </a:t>
            </a:r>
            <a:r>
              <a:rPr lang="en-US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&gt; 95 %  and</a:t>
            </a:r>
          </a:p>
          <a:p>
            <a:r>
              <a:rPr lang="en-US" sz="2400" dirty="0" smtClean="0">
                <a:latin typeface="+mn-lt"/>
              </a:rPr>
              <a:t>rural population without electricity &lt; 200,000 people</a:t>
            </a:r>
          </a:p>
          <a:p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  <a:sym typeface="Wingdings" pitchFamily="2" charset="2"/>
              </a:rPr>
              <a:t> 98 countries excluded</a:t>
            </a:r>
            <a:endParaRPr lang="en-US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400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2780432"/>
              </p:ext>
            </p:extLst>
          </p:nvPr>
        </p:nvGraphicFramePr>
        <p:xfrm>
          <a:off x="2915816" y="2348880"/>
          <a:ext cx="1616402" cy="2878151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616402"/>
              </a:tblGrid>
              <a:tr h="570591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u="none" strike="noStrike" dirty="0" err="1" smtClean="0">
                          <a:effectLst/>
                        </a:rPr>
                        <a:t>travel</a:t>
                      </a:r>
                      <a:r>
                        <a:rPr lang="de-DE" sz="1800" b="0" u="none" strike="noStrike" dirty="0" smtClean="0">
                          <a:effectLst/>
                        </a:rPr>
                        <a:t> </a:t>
                      </a:r>
                      <a:r>
                        <a:rPr lang="de-DE" sz="1800" b="0" u="none" strike="noStrike" dirty="0" err="1" smtClean="0">
                          <a:effectLst/>
                        </a:rPr>
                        <a:t>warning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Afghanistan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Haiti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Iraq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Libya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Mali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Somalia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Syria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Yemen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375711" y="1427319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latin typeface="+mn-lt"/>
              </a:rPr>
              <a:t>travel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warning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by</a:t>
            </a:r>
            <a:r>
              <a:rPr lang="de-DE" sz="2400" dirty="0" smtClean="0">
                <a:latin typeface="+mn-lt"/>
              </a:rPr>
              <a:t> German </a:t>
            </a:r>
            <a:r>
              <a:rPr lang="de-DE" sz="2400" dirty="0" err="1" smtClean="0">
                <a:latin typeface="+mn-lt"/>
              </a:rPr>
              <a:t>Ministry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of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Foreign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Affairs</a:t>
            </a:r>
            <a:r>
              <a:rPr lang="de-DE" sz="2400" dirty="0" smtClean="0">
                <a:latin typeface="+mn-lt"/>
              </a:rPr>
              <a:t> (April 2012):</a:t>
            </a:r>
            <a:endParaRPr lang="de-DE" sz="2400" dirty="0">
              <a:latin typeface="+mn-lt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4789454"/>
              </p:ext>
            </p:extLst>
          </p:nvPr>
        </p:nvGraphicFramePr>
        <p:xfrm>
          <a:off x="5292080" y="2348880"/>
          <a:ext cx="2520280" cy="3463425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2520280"/>
              </a:tblGrid>
              <a:tr h="578975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u="none" strike="noStrike" dirty="0" smtClean="0">
                          <a:effectLst/>
                        </a:rPr>
                        <a:t>partial </a:t>
                      </a:r>
                      <a:r>
                        <a:rPr lang="de-DE" sz="1800" b="0" u="none" strike="noStrike" dirty="0" err="1" smtClean="0">
                          <a:effectLst/>
                        </a:rPr>
                        <a:t>travel</a:t>
                      </a:r>
                      <a:r>
                        <a:rPr lang="de-DE" sz="1800" b="0" u="none" strike="noStrike" dirty="0" smtClean="0">
                          <a:effectLst/>
                        </a:rPr>
                        <a:t> </a:t>
                      </a:r>
                      <a:r>
                        <a:rPr lang="de-DE" sz="1800" b="0" u="none" strike="noStrike" dirty="0" err="1" smtClean="0">
                          <a:effectLst/>
                        </a:rPr>
                        <a:t>warning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Algeria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Congo, DR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Georgia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Japan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Lebanon</a:t>
                      </a: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 smtClean="0">
                          <a:effectLst/>
                          <a:latin typeface="Arial"/>
                        </a:rPr>
                        <a:t>Mauritania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Niger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Nigeria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Pakistan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West Bank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740352" cy="634082"/>
          </a:xfrm>
        </p:spPr>
        <p:txBody>
          <a:bodyPr/>
          <a:lstStyle/>
          <a:p>
            <a:r>
              <a:rPr lang="de-DE" sz="2800" dirty="0" err="1" smtClean="0"/>
              <a:t>Consequences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Exclusion</a:t>
            </a:r>
            <a:r>
              <a:rPr lang="de-DE" sz="2800" dirty="0" smtClean="0"/>
              <a:t> </a:t>
            </a:r>
            <a:r>
              <a:rPr lang="de-DE" sz="2800" dirty="0" err="1" smtClean="0"/>
              <a:t>Criteria</a:t>
            </a:r>
            <a:r>
              <a:rPr lang="de-DE" sz="2800" dirty="0" smtClean="0"/>
              <a:t>: Travel </a:t>
            </a:r>
            <a:r>
              <a:rPr lang="de-DE" sz="2800" dirty="0" err="1"/>
              <a:t>W</a:t>
            </a:r>
            <a:r>
              <a:rPr lang="de-DE" sz="2800" dirty="0" err="1" smtClean="0"/>
              <a:t>arning</a:t>
            </a:r>
            <a:r>
              <a:rPr lang="de-DE" sz="2800" dirty="0" smtClean="0"/>
              <a:t>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xmlns="" val="2324946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331640" y="1179964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latin typeface="+mn-lt"/>
              </a:rPr>
              <a:t>political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stability</a:t>
            </a:r>
            <a:r>
              <a:rPr lang="de-DE" sz="2400" dirty="0" smtClean="0">
                <a:latin typeface="+mn-lt"/>
              </a:rPr>
              <a:t> (</a:t>
            </a:r>
            <a:r>
              <a:rPr lang="de-DE" sz="2400" dirty="0" err="1" smtClean="0">
                <a:latin typeface="+mn-lt"/>
              </a:rPr>
              <a:t>worldwide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governance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indicator</a:t>
            </a:r>
            <a:r>
              <a:rPr lang="de-DE" sz="2400" dirty="0" smtClean="0">
                <a:latin typeface="+mn-lt"/>
              </a:rPr>
              <a:t>) &lt; 5</a:t>
            </a:r>
            <a:r>
              <a:rPr lang="de-DE" sz="2400" baseline="30000" dirty="0" smtClean="0">
                <a:latin typeface="+mn-lt"/>
              </a:rPr>
              <a:t>th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percentile</a:t>
            </a:r>
            <a:endParaRPr lang="de-DE" dirty="0" smtClean="0">
              <a:latin typeface="+mn-lt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5191320"/>
              </p:ext>
            </p:extLst>
          </p:nvPr>
        </p:nvGraphicFramePr>
        <p:xfrm>
          <a:off x="4860032" y="2285291"/>
          <a:ext cx="3744416" cy="3743486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2448272"/>
                <a:gridCol w="1296144"/>
              </a:tblGrid>
              <a:tr h="570591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u="none" strike="noStrike" dirty="0" err="1" smtClean="0">
                          <a:effectLst/>
                        </a:rPr>
                        <a:t>country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u="none" strike="noStrike" dirty="0" err="1" smtClean="0">
                          <a:effectLst/>
                        </a:rPr>
                        <a:t>percentile</a:t>
                      </a:r>
                      <a:r>
                        <a:rPr lang="de-DE" sz="1800" b="0" u="none" strike="noStrike" baseline="0" dirty="0" smtClean="0">
                          <a:effectLst/>
                        </a:rPr>
                        <a:t> rank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Somalia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0,000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Pakistan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0,472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Sudan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0,943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Afghanistan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1,415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Iraq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1,887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Yemen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2,358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Congo, </a:t>
                      </a: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DR 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2,830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Central African Republic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3,302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Nigeria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3,774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West Bank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4,245</a:t>
                      </a: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Guinea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4,717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59" t="12712" r="10714" b="29597"/>
          <a:stretch/>
        </p:blipFill>
        <p:spPr bwMode="auto">
          <a:xfrm>
            <a:off x="395536" y="2564904"/>
            <a:ext cx="4335776" cy="30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360537" y="5621793"/>
            <a:ext cx="2937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+mn-lt"/>
              </a:rPr>
              <a:t>source</a:t>
            </a:r>
            <a:r>
              <a:rPr lang="de-DE" sz="1400" dirty="0">
                <a:latin typeface="+mn-lt"/>
              </a:rPr>
              <a:t>: http://info.worldbank.org/governance/wgi/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740352" cy="634082"/>
          </a:xfrm>
        </p:spPr>
        <p:txBody>
          <a:bodyPr/>
          <a:lstStyle/>
          <a:p>
            <a:r>
              <a:rPr lang="de-DE" sz="2800" dirty="0" err="1" smtClean="0"/>
              <a:t>Consequences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Exclusion</a:t>
            </a:r>
            <a:r>
              <a:rPr lang="de-DE" sz="2800" dirty="0" smtClean="0"/>
              <a:t> </a:t>
            </a:r>
            <a:r>
              <a:rPr lang="de-DE" sz="2800" dirty="0" err="1" smtClean="0"/>
              <a:t>Criteria</a:t>
            </a:r>
            <a:r>
              <a:rPr lang="de-DE" sz="2800" dirty="0" smtClean="0"/>
              <a:t>: Political </a:t>
            </a:r>
            <a:r>
              <a:rPr lang="de-DE" sz="2800" dirty="0" err="1" smtClean="0"/>
              <a:t>Stability</a:t>
            </a:r>
            <a:r>
              <a:rPr lang="de-DE" sz="2800" dirty="0" smtClean="0"/>
              <a:t>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xmlns="" val="1582220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331640" y="1362997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latin typeface="+mn-lt"/>
              </a:rPr>
              <a:t>diesel</a:t>
            </a:r>
            <a:r>
              <a:rPr lang="de-DE" sz="2400" dirty="0" smtClean="0">
                <a:latin typeface="+mn-lt"/>
              </a:rPr>
              <a:t> </a:t>
            </a:r>
            <a:r>
              <a:rPr lang="de-DE" sz="2400" dirty="0" err="1" smtClean="0">
                <a:latin typeface="+mn-lt"/>
              </a:rPr>
              <a:t>price</a:t>
            </a:r>
            <a:r>
              <a:rPr lang="de-DE" sz="2400" dirty="0" smtClean="0">
                <a:latin typeface="+mn-lt"/>
              </a:rPr>
              <a:t> &lt; 0.25 USD/ </a:t>
            </a:r>
            <a:r>
              <a:rPr lang="de-DE" sz="2400" dirty="0" err="1" smtClean="0">
                <a:latin typeface="+mn-lt"/>
              </a:rPr>
              <a:t>liter</a:t>
            </a:r>
            <a:r>
              <a:rPr lang="de-DE" sz="2400" dirty="0" smtClean="0">
                <a:latin typeface="+mn-lt"/>
              </a:rPr>
              <a:t>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3809776"/>
              </p:ext>
            </p:extLst>
          </p:nvPr>
        </p:nvGraphicFramePr>
        <p:xfrm>
          <a:off x="3707904" y="2204864"/>
          <a:ext cx="3888432" cy="3746481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786578"/>
                <a:gridCol w="2101854"/>
              </a:tblGrid>
              <a:tr h="570591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u="none" strike="noStrike" dirty="0" err="1" smtClean="0">
                          <a:effectLst/>
                        </a:rPr>
                        <a:t>country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pump</a:t>
                      </a:r>
                      <a:r>
                        <a:rPr lang="de-DE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8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price</a:t>
                      </a:r>
                      <a:r>
                        <a:rPr lang="de-DE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8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for</a:t>
                      </a:r>
                      <a:r>
                        <a:rPr lang="de-DE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8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diesel</a:t>
                      </a:r>
                      <a:r>
                        <a:rPr lang="de-DE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2010 [USD/</a:t>
                      </a:r>
                      <a:r>
                        <a:rPr lang="de-DE" sz="18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liter</a:t>
                      </a:r>
                      <a:r>
                        <a:rPr lang="de-DE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Venezuela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0.01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Iran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0.02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Saudi </a:t>
                      </a:r>
                      <a:r>
                        <a:rPr lang="de-DE" sz="1400" b="0" i="0" u="none" strike="noStrike" dirty="0" err="1">
                          <a:effectLst/>
                          <a:latin typeface="Arial"/>
                        </a:rPr>
                        <a:t>Arabia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0.07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effectLst/>
                          <a:latin typeface="Arial"/>
                        </a:rPr>
                        <a:t>Bahrain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0.13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 err="1">
                          <a:effectLst/>
                          <a:latin typeface="Arial"/>
                        </a:rPr>
                        <a:t>Libya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0.13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1440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Algeria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0.19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Qatar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0.19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Turkmenistan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0.20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Kuwait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0.21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Yemen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0.23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844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effectLst/>
                          <a:latin typeface="Arial"/>
                        </a:rPr>
                        <a:t>Brunei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effectLst/>
                          <a:latin typeface="Arial"/>
                        </a:rPr>
                        <a:t>0.24</a:t>
                      </a:r>
                      <a:endParaRPr lang="de-DE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48166" y="4365104"/>
            <a:ext cx="2700300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latin typeface="+mn-lt"/>
              </a:rPr>
              <a:t>Motivation (</a:t>
            </a:r>
            <a:r>
              <a:rPr lang="de-DE" sz="2000" b="1" dirty="0" err="1" smtClean="0">
                <a:latin typeface="+mn-lt"/>
              </a:rPr>
              <a:t>roughly</a:t>
            </a:r>
            <a:r>
              <a:rPr lang="de-DE" sz="2000" b="1" dirty="0" smtClean="0">
                <a:latin typeface="+mn-lt"/>
              </a:rPr>
              <a:t>):</a:t>
            </a:r>
            <a:endParaRPr lang="de-DE" sz="2000" b="1" dirty="0">
              <a:latin typeface="+mn-lt"/>
            </a:endParaRPr>
          </a:p>
          <a:p>
            <a:r>
              <a:rPr lang="de-DE" sz="2000" b="1" dirty="0" smtClean="0">
                <a:latin typeface="+mn-lt"/>
              </a:rPr>
              <a:t>0.25 USD/l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diesel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price</a:t>
            </a:r>
            <a:endParaRPr lang="de-DE" sz="2000" dirty="0" smtClean="0">
              <a:latin typeface="+mn-lt"/>
            </a:endParaRPr>
          </a:p>
          <a:p>
            <a:r>
              <a:rPr lang="de-DE" sz="2000" dirty="0" smtClean="0">
                <a:latin typeface="+mn-lt"/>
              </a:rPr>
              <a:t>0.19 €/l </a:t>
            </a:r>
            <a:r>
              <a:rPr lang="de-DE" sz="2000" dirty="0" err="1" smtClean="0">
                <a:latin typeface="+mn-lt"/>
              </a:rPr>
              <a:t>diesel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price</a:t>
            </a:r>
            <a:endParaRPr lang="de-DE" sz="2000" dirty="0" smtClean="0">
              <a:latin typeface="+mn-lt"/>
            </a:endParaRPr>
          </a:p>
          <a:p>
            <a:r>
              <a:rPr lang="de-DE" sz="2000" dirty="0" smtClean="0">
                <a:latin typeface="+mn-lt"/>
              </a:rPr>
              <a:t>0.019 €/</a:t>
            </a:r>
            <a:r>
              <a:rPr lang="de-DE" sz="2000" dirty="0" err="1" smtClean="0">
                <a:latin typeface="+mn-lt"/>
              </a:rPr>
              <a:t>kWh</a:t>
            </a:r>
            <a:r>
              <a:rPr lang="de-DE" sz="2000" baseline="-25000" dirty="0" err="1" smtClean="0">
                <a:latin typeface="+mn-lt"/>
              </a:rPr>
              <a:t>th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diesel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price</a:t>
            </a:r>
            <a:endParaRPr lang="de-DE" sz="2000" dirty="0" smtClean="0">
              <a:latin typeface="+mn-lt"/>
            </a:endParaRPr>
          </a:p>
          <a:p>
            <a:r>
              <a:rPr lang="de-DE" sz="2000" b="1" dirty="0" smtClean="0">
                <a:latin typeface="+mn-lt"/>
              </a:rPr>
              <a:t>0.06 €/</a:t>
            </a:r>
            <a:r>
              <a:rPr lang="de-DE" sz="2000" b="1" dirty="0" err="1" smtClean="0">
                <a:latin typeface="+mn-lt"/>
              </a:rPr>
              <a:t>kWh</a:t>
            </a:r>
            <a:r>
              <a:rPr lang="de-DE" sz="2000" b="1" baseline="-25000" dirty="0" err="1" smtClean="0">
                <a:latin typeface="+mn-lt"/>
              </a:rPr>
              <a:t>el</a:t>
            </a:r>
            <a:r>
              <a:rPr lang="de-DE" sz="2000" dirty="0" smtClean="0">
                <a:latin typeface="+mn-lt"/>
              </a:rPr>
              <a:t> diesel-</a:t>
            </a:r>
            <a:r>
              <a:rPr lang="de-DE" sz="2000" dirty="0" err="1" smtClean="0">
                <a:latin typeface="+mn-lt"/>
              </a:rPr>
              <a:t>only</a:t>
            </a:r>
            <a:endParaRPr lang="de-DE" sz="2000" dirty="0" smtClean="0">
              <a:latin typeface="+mn-lt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740352" cy="634082"/>
          </a:xfrm>
        </p:spPr>
        <p:txBody>
          <a:bodyPr/>
          <a:lstStyle/>
          <a:p>
            <a:r>
              <a:rPr lang="de-DE" sz="2800" dirty="0" err="1" smtClean="0"/>
              <a:t>Consequences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Exclusion</a:t>
            </a:r>
            <a:r>
              <a:rPr lang="de-DE" sz="2800" dirty="0" smtClean="0"/>
              <a:t> </a:t>
            </a:r>
            <a:r>
              <a:rPr lang="de-DE" sz="2800" dirty="0" err="1" smtClean="0"/>
              <a:t>Criteria</a:t>
            </a:r>
            <a:r>
              <a:rPr lang="de-DE" sz="2800" dirty="0" smtClean="0"/>
              <a:t>: Diesel </a:t>
            </a:r>
            <a:r>
              <a:rPr lang="de-DE" sz="2800" dirty="0"/>
              <a:t>P</a:t>
            </a:r>
            <a:r>
              <a:rPr lang="de-DE" sz="2800" dirty="0" smtClean="0"/>
              <a:t>rice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xmlns="" val="1994387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orizont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anchor="b"/>
      <a:lstStyle>
        <a:defPPr>
          <a:defRPr dirty="0" err="1" smtClean="0">
            <a:solidFill>
              <a:schemeClr val="tx2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744</Words>
  <Application>Microsoft Office PowerPoint</Application>
  <PresentationFormat>On-screen Show (4:3)</PresentationFormat>
  <Paragraphs>273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Larissa-Design</vt:lpstr>
      <vt:lpstr>Comprehensive Country Ranking for  Renewable Energy Based Mini-Grids  Providing Rural Off-Grid Electrification</vt:lpstr>
      <vt:lpstr>Reiner Lemoine Institute</vt:lpstr>
      <vt:lpstr>Slide 3</vt:lpstr>
      <vt:lpstr>Slide 4</vt:lpstr>
      <vt:lpstr>Slide 5</vt:lpstr>
      <vt:lpstr>Consequences of Exclusion Criteria: Electrification </vt:lpstr>
      <vt:lpstr>Consequences of Exclusion Criteria: Travel Warning </vt:lpstr>
      <vt:lpstr>Consequences of Exclusion Criteria: Political Stability </vt:lpstr>
      <vt:lpstr>Consequences of Exclusion Criteria: Diesel Price</vt:lpstr>
      <vt:lpstr>Slide 10</vt:lpstr>
      <vt:lpstr>Slide 11</vt:lpstr>
      <vt:lpstr>Slide 12</vt:lpstr>
      <vt:lpstr>Results of the Country Ranking</vt:lpstr>
      <vt:lpstr>Slide 14</vt:lpstr>
      <vt:lpstr>Slide 15</vt:lpstr>
      <vt:lpstr>Summary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 a</dc:title>
  <dc:creator>Fabian Moehrke</dc:creator>
  <cp:lastModifiedBy>ME </cp:lastModifiedBy>
  <cp:revision>634</cp:revision>
  <cp:lastPrinted>2010-11-15T07:30:17Z</cp:lastPrinted>
  <dcterms:created xsi:type="dcterms:W3CDTF">2010-09-03T06:18:29Z</dcterms:created>
  <dcterms:modified xsi:type="dcterms:W3CDTF">2013-07-10T14:12:16Z</dcterms:modified>
</cp:coreProperties>
</file>